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256" r:id="rId2"/>
    <p:sldId id="258" r:id="rId3"/>
    <p:sldId id="257"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 id="273" r:id="rId19"/>
    <p:sldId id="274" r:id="rId20"/>
    <p:sldId id="276" r:id="rId21"/>
    <p:sldId id="277" r:id="rId22"/>
    <p:sldId id="275" r:id="rId23"/>
    <p:sldId id="278" r:id="rId24"/>
    <p:sldId id="279" r:id="rId25"/>
    <p:sldId id="280" r:id="rId26"/>
    <p:sldId id="281" r:id="rId27"/>
    <p:sldId id="282" r:id="rId28"/>
    <p:sldId id="283" r:id="rId29"/>
    <p:sldId id="285"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5280" autoAdjust="0"/>
  </p:normalViewPr>
  <p:slideViewPr>
    <p:cSldViewPr snapToGrid="0" snapToObjects="1" showGuides="1">
      <p:cViewPr varScale="1">
        <p:scale>
          <a:sx n="87" d="100"/>
          <a:sy n="87" d="100"/>
        </p:scale>
        <p:origin x="120" y="444"/>
      </p:cViewPr>
      <p:guideLst>
        <p:guide pos="3840"/>
        <p:guide orient="horz" pos="2160"/>
      </p:guideLst>
    </p:cSldViewPr>
  </p:slideViewPr>
  <p:outlineViewPr>
    <p:cViewPr>
      <p:scale>
        <a:sx n="33" d="100"/>
        <a:sy n="33" d="100"/>
      </p:scale>
      <p:origin x="0" y="-44142"/>
    </p:cViewPr>
  </p:outlineViewPr>
  <p:notesTextViewPr>
    <p:cViewPr>
      <p:scale>
        <a:sx n="3" d="2"/>
        <a:sy n="3" d="2"/>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ociostrategy.com/2011/those-who-dont-understand-algorithms/" TargetMode="External"/><Relationship Id="rId1" Type="http://schemas.openxmlformats.org/officeDocument/2006/relationships/image" Target="../media/image49.jpeg"/><Relationship Id="rId6" Type="http://schemas.openxmlformats.org/officeDocument/2006/relationships/hyperlink" Target="https://crappygames.miraheze.org/wiki/Play_Store_%26_App_Store_Game_Rip-offs" TargetMode="External"/><Relationship Id="rId5" Type="http://schemas.openxmlformats.org/officeDocument/2006/relationships/image" Target="../media/image51.jpeg"/><Relationship Id="rId4" Type="http://schemas.openxmlformats.org/officeDocument/2006/relationships/hyperlink" Target="https://blog.csdn.net/weixin_43886356/article/details/86674160"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ociostrategy.com/2011/those-who-dont-understand-algorithms/" TargetMode="External"/><Relationship Id="rId1" Type="http://schemas.openxmlformats.org/officeDocument/2006/relationships/image" Target="../media/image49.jpeg"/><Relationship Id="rId6" Type="http://schemas.openxmlformats.org/officeDocument/2006/relationships/hyperlink" Target="https://crappygames.miraheze.org/wiki/Play_Store_%26_App_Store_Game_Rip-offs" TargetMode="External"/><Relationship Id="rId5" Type="http://schemas.openxmlformats.org/officeDocument/2006/relationships/image" Target="../media/image51.jpeg"/><Relationship Id="rId4" Type="http://schemas.openxmlformats.org/officeDocument/2006/relationships/hyperlink" Target="https://blog.csdn.net/weixin_43886356/article/details/86674160"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FFBDC6-852D-4837-B9AE-08B6AA2EB34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45680D1-09C0-4A9E-A3D4-9FC974710CEA}">
      <dgm:prSet phldrT="[文本]"/>
      <dgm:spPr/>
      <dgm:t>
        <a:bodyPr/>
        <a:lstStyle/>
        <a:p>
          <a:r>
            <a:rPr lang="en-US" altLang="zh-CN" dirty="0"/>
            <a:t>Algorithm</a:t>
          </a:r>
          <a:endParaRPr lang="zh-CN" altLang="en-US" dirty="0"/>
        </a:p>
      </dgm:t>
    </dgm:pt>
    <dgm:pt modelId="{371E80D2-FC23-4191-8132-946FCFAA0D64}" type="parTrans" cxnId="{C2476F84-4ADE-44ED-9E34-16DA1503C381}">
      <dgm:prSet/>
      <dgm:spPr/>
      <dgm:t>
        <a:bodyPr/>
        <a:lstStyle/>
        <a:p>
          <a:endParaRPr lang="zh-CN" altLang="en-US"/>
        </a:p>
      </dgm:t>
    </dgm:pt>
    <dgm:pt modelId="{8436CB32-D823-40ED-AA1F-78D16BE39DA9}" type="sibTrans" cxnId="{C2476F84-4ADE-44ED-9E34-16DA1503C381}">
      <dgm:prSet/>
      <dgm:spPr/>
      <dgm:t>
        <a:bodyPr/>
        <a:lstStyle/>
        <a:p>
          <a:endParaRPr lang="zh-CN" altLang="en-US"/>
        </a:p>
      </dgm:t>
    </dgm:pt>
    <dgm:pt modelId="{F75153F4-96DB-4B70-AACA-6D110BE1F9BC}">
      <dgm:prSet phldrT="[文本]"/>
      <dgm:spPr/>
      <dgm:t>
        <a:bodyPr/>
        <a:lstStyle/>
        <a:p>
          <a:r>
            <a:rPr lang="en-US" altLang="zh-CN" dirty="0"/>
            <a:t>Input</a:t>
          </a:r>
          <a:endParaRPr lang="zh-CN" altLang="en-US" dirty="0"/>
        </a:p>
      </dgm:t>
    </dgm:pt>
    <dgm:pt modelId="{BB4975A3-B891-4945-A7B1-89DFCC6E5177}" type="parTrans" cxnId="{CFFBC34F-7EBE-46D0-B3E9-7F2C31C0A438}">
      <dgm:prSet/>
      <dgm:spPr/>
      <dgm:t>
        <a:bodyPr/>
        <a:lstStyle/>
        <a:p>
          <a:endParaRPr lang="zh-CN" altLang="en-US"/>
        </a:p>
      </dgm:t>
    </dgm:pt>
    <dgm:pt modelId="{42628A49-99B2-41D0-9328-CFC8070857B1}" type="sibTrans" cxnId="{CFFBC34F-7EBE-46D0-B3E9-7F2C31C0A438}">
      <dgm:prSet/>
      <dgm:spPr/>
      <dgm:t>
        <a:bodyPr/>
        <a:lstStyle/>
        <a:p>
          <a:endParaRPr lang="zh-CN" altLang="en-US"/>
        </a:p>
      </dgm:t>
    </dgm:pt>
    <dgm:pt modelId="{8DF11354-CB97-4CFA-8A11-4C4C97C807C1}">
      <dgm:prSet phldrT="[文本]"/>
      <dgm:spPr/>
      <dgm:t>
        <a:bodyPr/>
        <a:lstStyle/>
        <a:p>
          <a:r>
            <a:rPr lang="en-US" altLang="zh-CN" dirty="0"/>
            <a:t>Output</a:t>
          </a:r>
          <a:endParaRPr lang="zh-CN" altLang="en-US" dirty="0"/>
        </a:p>
      </dgm:t>
    </dgm:pt>
    <dgm:pt modelId="{D47620A2-6AD6-40EB-8997-E883EE1C26B8}" type="parTrans" cxnId="{91F050A9-4F84-497F-BB79-32EEEE372CF8}">
      <dgm:prSet/>
      <dgm:spPr/>
      <dgm:t>
        <a:bodyPr/>
        <a:lstStyle/>
        <a:p>
          <a:endParaRPr lang="zh-CN" altLang="en-US"/>
        </a:p>
      </dgm:t>
    </dgm:pt>
    <dgm:pt modelId="{A84C5371-7CE4-423E-905F-1A577389E434}" type="sibTrans" cxnId="{91F050A9-4F84-497F-BB79-32EEEE372CF8}">
      <dgm:prSet/>
      <dgm:spPr/>
      <dgm:t>
        <a:bodyPr/>
        <a:lstStyle/>
        <a:p>
          <a:endParaRPr lang="zh-CN" altLang="en-US"/>
        </a:p>
      </dgm:t>
    </dgm:pt>
    <dgm:pt modelId="{CCBA32F1-31F3-4DF7-84C1-8B38D7129728}">
      <dgm:prSet phldrT="[文本]"/>
      <dgm:spPr/>
      <dgm:t>
        <a:bodyPr/>
        <a:lstStyle/>
        <a:p>
          <a:r>
            <a:rPr lang="en-US" altLang="zh-CN" dirty="0"/>
            <a:t>Definiteness</a:t>
          </a:r>
          <a:endParaRPr lang="zh-CN" altLang="en-US" dirty="0"/>
        </a:p>
      </dgm:t>
    </dgm:pt>
    <dgm:pt modelId="{CAD4E0EA-EC71-4735-9EE8-4DE0047589EF}" type="parTrans" cxnId="{DD3E6CE0-C2F5-4F15-A2E2-321337E46B97}">
      <dgm:prSet/>
      <dgm:spPr/>
      <dgm:t>
        <a:bodyPr/>
        <a:lstStyle/>
        <a:p>
          <a:endParaRPr lang="zh-CN" altLang="en-US"/>
        </a:p>
      </dgm:t>
    </dgm:pt>
    <dgm:pt modelId="{6C909705-E273-4811-919B-4608B5474FFE}" type="sibTrans" cxnId="{DD3E6CE0-C2F5-4F15-A2E2-321337E46B97}">
      <dgm:prSet/>
      <dgm:spPr/>
      <dgm:t>
        <a:bodyPr/>
        <a:lstStyle/>
        <a:p>
          <a:endParaRPr lang="zh-CN" altLang="en-US"/>
        </a:p>
      </dgm:t>
    </dgm:pt>
    <dgm:pt modelId="{D73B07B9-9D55-4203-B572-B0504DB45D73}">
      <dgm:prSet phldrT="[文本]"/>
      <dgm:spPr/>
      <dgm:t>
        <a:bodyPr/>
        <a:lstStyle/>
        <a:p>
          <a:r>
            <a:rPr lang="en-US" altLang="zh-CN" dirty="0"/>
            <a:t>Effectiveness</a:t>
          </a:r>
          <a:endParaRPr lang="zh-CN" altLang="en-US" dirty="0"/>
        </a:p>
      </dgm:t>
    </dgm:pt>
    <dgm:pt modelId="{475DE449-1DEC-4E69-B6F0-B69FEC9867E3}" type="parTrans" cxnId="{E87F26EF-A66F-4104-B5B5-DAA1798E1CA8}">
      <dgm:prSet/>
      <dgm:spPr/>
      <dgm:t>
        <a:bodyPr/>
        <a:lstStyle/>
        <a:p>
          <a:endParaRPr lang="zh-CN" altLang="en-US"/>
        </a:p>
      </dgm:t>
    </dgm:pt>
    <dgm:pt modelId="{78340B35-B7B3-4242-A489-F51EDBE0458C}" type="sibTrans" cxnId="{E87F26EF-A66F-4104-B5B5-DAA1798E1CA8}">
      <dgm:prSet/>
      <dgm:spPr/>
      <dgm:t>
        <a:bodyPr/>
        <a:lstStyle/>
        <a:p>
          <a:endParaRPr lang="zh-CN" altLang="en-US"/>
        </a:p>
      </dgm:t>
    </dgm:pt>
    <dgm:pt modelId="{C23DD051-4176-4172-ACF6-3C896C0DC636}">
      <dgm:prSet phldrT="[文本]"/>
      <dgm:spPr/>
      <dgm:t>
        <a:bodyPr/>
        <a:lstStyle/>
        <a:p>
          <a:r>
            <a:rPr lang="en-US" altLang="zh-CN" dirty="0"/>
            <a:t>Finiteness</a:t>
          </a:r>
          <a:endParaRPr lang="zh-CN" altLang="en-US" dirty="0"/>
        </a:p>
      </dgm:t>
    </dgm:pt>
    <dgm:pt modelId="{CC315C1D-F996-4F0B-BB89-D5316DF79451}" type="parTrans" cxnId="{B7224958-9D2A-41AA-B7D5-83DC6FAFD547}">
      <dgm:prSet/>
      <dgm:spPr/>
      <dgm:t>
        <a:bodyPr/>
        <a:lstStyle/>
        <a:p>
          <a:endParaRPr lang="zh-CN" altLang="en-US"/>
        </a:p>
      </dgm:t>
    </dgm:pt>
    <dgm:pt modelId="{9EE3BA2E-A986-4DA8-AD11-A18D10447536}" type="sibTrans" cxnId="{B7224958-9D2A-41AA-B7D5-83DC6FAFD547}">
      <dgm:prSet/>
      <dgm:spPr/>
      <dgm:t>
        <a:bodyPr/>
        <a:lstStyle/>
        <a:p>
          <a:endParaRPr lang="zh-CN" altLang="en-US"/>
        </a:p>
      </dgm:t>
    </dgm:pt>
    <dgm:pt modelId="{8B0FF3B6-E99C-4305-A9C3-AC2D1DAA0446}" type="pres">
      <dgm:prSet presAssocID="{A1FFBDC6-852D-4837-B9AE-08B6AA2EB341}" presName="linear" presStyleCnt="0">
        <dgm:presLayoutVars>
          <dgm:dir/>
          <dgm:animLvl val="lvl"/>
          <dgm:resizeHandles val="exact"/>
        </dgm:presLayoutVars>
      </dgm:prSet>
      <dgm:spPr/>
    </dgm:pt>
    <dgm:pt modelId="{8F94E576-C334-42DB-8E45-C2FF05061F38}" type="pres">
      <dgm:prSet presAssocID="{B45680D1-09C0-4A9E-A3D4-9FC974710CEA}" presName="parentLin" presStyleCnt="0"/>
      <dgm:spPr/>
    </dgm:pt>
    <dgm:pt modelId="{873F48AE-3FF4-4D1A-9809-B7D7C7B809D5}" type="pres">
      <dgm:prSet presAssocID="{B45680D1-09C0-4A9E-A3D4-9FC974710CEA}" presName="parentLeftMargin" presStyleLbl="node1" presStyleIdx="0" presStyleCnt="1"/>
      <dgm:spPr/>
    </dgm:pt>
    <dgm:pt modelId="{4F6D4FC9-5007-4CA7-9173-C3E277E411C1}" type="pres">
      <dgm:prSet presAssocID="{B45680D1-09C0-4A9E-A3D4-9FC974710CEA}" presName="parentText" presStyleLbl="node1" presStyleIdx="0" presStyleCnt="1">
        <dgm:presLayoutVars>
          <dgm:chMax val="0"/>
          <dgm:bulletEnabled val="1"/>
        </dgm:presLayoutVars>
      </dgm:prSet>
      <dgm:spPr/>
    </dgm:pt>
    <dgm:pt modelId="{98A144E6-5B8F-4061-A2B4-2DCE054D4749}" type="pres">
      <dgm:prSet presAssocID="{B45680D1-09C0-4A9E-A3D4-9FC974710CEA}" presName="negativeSpace" presStyleCnt="0"/>
      <dgm:spPr/>
    </dgm:pt>
    <dgm:pt modelId="{A231B40D-4C86-4BCA-B0CB-8EDE2DE94FC3}" type="pres">
      <dgm:prSet presAssocID="{B45680D1-09C0-4A9E-A3D4-9FC974710CEA}" presName="childText" presStyleLbl="conFgAcc1" presStyleIdx="0" presStyleCnt="1">
        <dgm:presLayoutVars>
          <dgm:bulletEnabled val="1"/>
        </dgm:presLayoutVars>
      </dgm:prSet>
      <dgm:spPr/>
    </dgm:pt>
  </dgm:ptLst>
  <dgm:cxnLst>
    <dgm:cxn modelId="{10839D1B-7C03-4E54-BED6-4EB61DB9255E}" type="presOf" srcId="{B45680D1-09C0-4A9E-A3D4-9FC974710CEA}" destId="{4F6D4FC9-5007-4CA7-9173-C3E277E411C1}" srcOrd="1" destOrd="0" presId="urn:microsoft.com/office/officeart/2005/8/layout/list1"/>
    <dgm:cxn modelId="{1D9B1242-A579-427C-9647-7A9034B38E82}" type="presOf" srcId="{CCBA32F1-31F3-4DF7-84C1-8B38D7129728}" destId="{A231B40D-4C86-4BCA-B0CB-8EDE2DE94FC3}" srcOrd="0" destOrd="2" presId="urn:microsoft.com/office/officeart/2005/8/layout/list1"/>
    <dgm:cxn modelId="{62363B64-FB8D-44EA-B65F-1C729386AB22}" type="presOf" srcId="{C23DD051-4176-4172-ACF6-3C896C0DC636}" destId="{A231B40D-4C86-4BCA-B0CB-8EDE2DE94FC3}" srcOrd="0" destOrd="4" presId="urn:microsoft.com/office/officeart/2005/8/layout/list1"/>
    <dgm:cxn modelId="{CFFBC34F-7EBE-46D0-B3E9-7F2C31C0A438}" srcId="{B45680D1-09C0-4A9E-A3D4-9FC974710CEA}" destId="{F75153F4-96DB-4B70-AACA-6D110BE1F9BC}" srcOrd="0" destOrd="0" parTransId="{BB4975A3-B891-4945-A7B1-89DFCC6E5177}" sibTransId="{42628A49-99B2-41D0-9328-CFC8070857B1}"/>
    <dgm:cxn modelId="{B10C5650-9A87-4BA9-BBD3-BE027B60C84A}" type="presOf" srcId="{8DF11354-CB97-4CFA-8A11-4C4C97C807C1}" destId="{A231B40D-4C86-4BCA-B0CB-8EDE2DE94FC3}" srcOrd="0" destOrd="1" presId="urn:microsoft.com/office/officeart/2005/8/layout/list1"/>
    <dgm:cxn modelId="{B7224958-9D2A-41AA-B7D5-83DC6FAFD547}" srcId="{B45680D1-09C0-4A9E-A3D4-9FC974710CEA}" destId="{C23DD051-4176-4172-ACF6-3C896C0DC636}" srcOrd="4" destOrd="0" parTransId="{CC315C1D-F996-4F0B-BB89-D5316DF79451}" sibTransId="{9EE3BA2E-A986-4DA8-AD11-A18D10447536}"/>
    <dgm:cxn modelId="{C2476F84-4ADE-44ED-9E34-16DA1503C381}" srcId="{A1FFBDC6-852D-4837-B9AE-08B6AA2EB341}" destId="{B45680D1-09C0-4A9E-A3D4-9FC974710CEA}" srcOrd="0" destOrd="0" parTransId="{371E80D2-FC23-4191-8132-946FCFAA0D64}" sibTransId="{8436CB32-D823-40ED-AA1F-78D16BE39DA9}"/>
    <dgm:cxn modelId="{462FDA91-189D-44E9-AE89-585E2C66AA1B}" type="presOf" srcId="{D73B07B9-9D55-4203-B572-B0504DB45D73}" destId="{A231B40D-4C86-4BCA-B0CB-8EDE2DE94FC3}" srcOrd="0" destOrd="3" presId="urn:microsoft.com/office/officeart/2005/8/layout/list1"/>
    <dgm:cxn modelId="{46ABED9C-47B6-40B3-8719-BB6D4FC588C7}" type="presOf" srcId="{A1FFBDC6-852D-4837-B9AE-08B6AA2EB341}" destId="{8B0FF3B6-E99C-4305-A9C3-AC2D1DAA0446}" srcOrd="0" destOrd="0" presId="urn:microsoft.com/office/officeart/2005/8/layout/list1"/>
    <dgm:cxn modelId="{91F050A9-4F84-497F-BB79-32EEEE372CF8}" srcId="{B45680D1-09C0-4A9E-A3D4-9FC974710CEA}" destId="{8DF11354-CB97-4CFA-8A11-4C4C97C807C1}" srcOrd="1" destOrd="0" parTransId="{D47620A2-6AD6-40EB-8997-E883EE1C26B8}" sibTransId="{A84C5371-7CE4-423E-905F-1A577389E434}"/>
    <dgm:cxn modelId="{8C612FCA-7429-4758-B95A-3964F4B11B38}" type="presOf" srcId="{F75153F4-96DB-4B70-AACA-6D110BE1F9BC}" destId="{A231B40D-4C86-4BCA-B0CB-8EDE2DE94FC3}" srcOrd="0" destOrd="0" presId="urn:microsoft.com/office/officeart/2005/8/layout/list1"/>
    <dgm:cxn modelId="{DD3E6CE0-C2F5-4F15-A2E2-321337E46B97}" srcId="{B45680D1-09C0-4A9E-A3D4-9FC974710CEA}" destId="{CCBA32F1-31F3-4DF7-84C1-8B38D7129728}" srcOrd="2" destOrd="0" parTransId="{CAD4E0EA-EC71-4735-9EE8-4DE0047589EF}" sibTransId="{6C909705-E273-4811-919B-4608B5474FFE}"/>
    <dgm:cxn modelId="{E87F26EF-A66F-4104-B5B5-DAA1798E1CA8}" srcId="{B45680D1-09C0-4A9E-A3D4-9FC974710CEA}" destId="{D73B07B9-9D55-4203-B572-B0504DB45D73}" srcOrd="3" destOrd="0" parTransId="{475DE449-1DEC-4E69-B6F0-B69FEC9867E3}" sibTransId="{78340B35-B7B3-4242-A489-F51EDBE0458C}"/>
    <dgm:cxn modelId="{6250B2F1-71CE-447A-A699-0D8969390E38}" type="presOf" srcId="{B45680D1-09C0-4A9E-A3D4-9FC974710CEA}" destId="{873F48AE-3FF4-4D1A-9809-B7D7C7B809D5}" srcOrd="0" destOrd="0" presId="urn:microsoft.com/office/officeart/2005/8/layout/list1"/>
    <dgm:cxn modelId="{1869B9E4-3D0A-4720-8A0A-A629B6020453}" type="presParOf" srcId="{8B0FF3B6-E99C-4305-A9C3-AC2D1DAA0446}" destId="{8F94E576-C334-42DB-8E45-C2FF05061F38}" srcOrd="0" destOrd="0" presId="urn:microsoft.com/office/officeart/2005/8/layout/list1"/>
    <dgm:cxn modelId="{4F2BACC2-A981-4A9D-95AA-CF340691DB73}" type="presParOf" srcId="{8F94E576-C334-42DB-8E45-C2FF05061F38}" destId="{873F48AE-3FF4-4D1A-9809-B7D7C7B809D5}" srcOrd="0" destOrd="0" presId="urn:microsoft.com/office/officeart/2005/8/layout/list1"/>
    <dgm:cxn modelId="{EA2E9CB6-53AF-4479-9883-EE633B95E490}" type="presParOf" srcId="{8F94E576-C334-42DB-8E45-C2FF05061F38}" destId="{4F6D4FC9-5007-4CA7-9173-C3E277E411C1}" srcOrd="1" destOrd="0" presId="urn:microsoft.com/office/officeart/2005/8/layout/list1"/>
    <dgm:cxn modelId="{832B4526-FB95-4A76-963D-9EC582FC2362}" type="presParOf" srcId="{8B0FF3B6-E99C-4305-A9C3-AC2D1DAA0446}" destId="{98A144E6-5B8F-4061-A2B4-2DCE054D4749}" srcOrd="1" destOrd="0" presId="urn:microsoft.com/office/officeart/2005/8/layout/list1"/>
    <dgm:cxn modelId="{06BF33D8-5E11-4EE2-B47D-EAA8F1C0ADF8}" type="presParOf" srcId="{8B0FF3B6-E99C-4305-A9C3-AC2D1DAA0446}" destId="{A231B40D-4C86-4BCA-B0CB-8EDE2DE94FC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9134FD-739C-4C18-A87C-37D0FA7CA76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059A708-A926-4940-8321-36EA08161AE6}">
      <dgm:prSet phldrT="[文本]"/>
      <dgm:spPr/>
      <dgm:t>
        <a:bodyPr/>
        <a:lstStyle/>
        <a:p>
          <a:r>
            <a:rPr lang="zh-CN" altLang="en-US" dirty="0"/>
            <a:t>评价一个算法</a:t>
          </a:r>
        </a:p>
      </dgm:t>
    </dgm:pt>
    <dgm:pt modelId="{6F323F09-F94E-4CBE-B4C0-BAC9A25AA67E}" type="parTrans" cxnId="{6E9485DD-9389-41BC-A3A9-BBD84DA767DC}">
      <dgm:prSet/>
      <dgm:spPr/>
      <dgm:t>
        <a:bodyPr/>
        <a:lstStyle/>
        <a:p>
          <a:endParaRPr lang="zh-CN" altLang="en-US"/>
        </a:p>
      </dgm:t>
    </dgm:pt>
    <dgm:pt modelId="{584E12EF-5AE0-452C-9A2D-4E02FA006B5F}" type="sibTrans" cxnId="{6E9485DD-9389-41BC-A3A9-BBD84DA767DC}">
      <dgm:prSet/>
      <dgm:spPr/>
      <dgm:t>
        <a:bodyPr/>
        <a:lstStyle/>
        <a:p>
          <a:endParaRPr lang="zh-CN" altLang="en-US"/>
        </a:p>
      </dgm:t>
    </dgm:pt>
    <dgm:pt modelId="{7C04C086-8758-4E89-B579-6B47A8E17091}">
      <dgm:prSet phldrT="[文本]"/>
      <dgm:spPr/>
      <dgm:t>
        <a:bodyPr/>
        <a:lstStyle/>
        <a:p>
          <a:r>
            <a:rPr lang="zh-CN" altLang="en-US" dirty="0"/>
            <a:t>执行算法所耗费时间</a:t>
          </a:r>
        </a:p>
      </dgm:t>
    </dgm:pt>
    <dgm:pt modelId="{B2E69E38-0CBD-4F19-9D37-8260717A06DD}" type="parTrans" cxnId="{5D884AA6-0D80-49C1-9CA7-2A7B146826EC}">
      <dgm:prSet/>
      <dgm:spPr/>
      <dgm:t>
        <a:bodyPr/>
        <a:lstStyle/>
        <a:p>
          <a:endParaRPr lang="zh-CN" altLang="en-US"/>
        </a:p>
      </dgm:t>
    </dgm:pt>
    <dgm:pt modelId="{3D9FA723-307C-4100-92AB-0E1BE0CE4E00}" type="sibTrans" cxnId="{5D884AA6-0D80-49C1-9CA7-2A7B146826EC}">
      <dgm:prSet/>
      <dgm:spPr/>
      <dgm:t>
        <a:bodyPr/>
        <a:lstStyle/>
        <a:p>
          <a:endParaRPr lang="zh-CN" altLang="en-US"/>
        </a:p>
      </dgm:t>
    </dgm:pt>
    <dgm:pt modelId="{C5B91D9C-AE24-40B4-9A76-8855339E504F}">
      <dgm:prSet phldrT="[文本]"/>
      <dgm:spPr/>
      <dgm:t>
        <a:bodyPr/>
        <a:lstStyle/>
        <a:p>
          <a:r>
            <a:rPr lang="zh-CN" altLang="en-US" dirty="0"/>
            <a:t>健壮性（鲁棒性）</a:t>
          </a:r>
        </a:p>
      </dgm:t>
    </dgm:pt>
    <dgm:pt modelId="{503B3E62-AFC5-4862-A26C-CDFFDF17E1EB}" type="parTrans" cxnId="{989475F5-8EDC-4A0D-AF37-231F23250BC4}">
      <dgm:prSet/>
      <dgm:spPr/>
      <dgm:t>
        <a:bodyPr/>
        <a:lstStyle/>
        <a:p>
          <a:endParaRPr lang="zh-CN" altLang="en-US"/>
        </a:p>
      </dgm:t>
    </dgm:pt>
    <dgm:pt modelId="{DC07D9F6-2069-4661-BF05-62EEE1540475}" type="sibTrans" cxnId="{989475F5-8EDC-4A0D-AF37-231F23250BC4}">
      <dgm:prSet/>
      <dgm:spPr/>
      <dgm:t>
        <a:bodyPr/>
        <a:lstStyle/>
        <a:p>
          <a:endParaRPr lang="zh-CN" altLang="en-US"/>
        </a:p>
      </dgm:t>
    </dgm:pt>
    <dgm:pt modelId="{F8CC775A-D69F-4722-B53E-FCC78912B9A3}">
      <dgm:prSet phldrT="[文本]"/>
      <dgm:spPr/>
      <dgm:t>
        <a:bodyPr/>
        <a:lstStyle/>
        <a:p>
          <a:r>
            <a:rPr lang="zh-CN" altLang="en-US" dirty="0"/>
            <a:t>执行算法所耗费存储空间</a:t>
          </a:r>
        </a:p>
      </dgm:t>
    </dgm:pt>
    <dgm:pt modelId="{98EBD844-7970-4957-AAE5-226F91A504ED}" type="parTrans" cxnId="{A2035A29-5E86-4653-8B78-04E797BA1568}">
      <dgm:prSet/>
      <dgm:spPr/>
      <dgm:t>
        <a:bodyPr/>
        <a:lstStyle/>
        <a:p>
          <a:endParaRPr lang="zh-CN" altLang="en-US"/>
        </a:p>
      </dgm:t>
    </dgm:pt>
    <dgm:pt modelId="{8459BEA8-1EE7-40DA-AE0B-9ECB28DCC11B}" type="sibTrans" cxnId="{A2035A29-5E86-4653-8B78-04E797BA1568}">
      <dgm:prSet/>
      <dgm:spPr/>
      <dgm:t>
        <a:bodyPr/>
        <a:lstStyle/>
        <a:p>
          <a:endParaRPr lang="zh-CN" altLang="en-US"/>
        </a:p>
      </dgm:t>
    </dgm:pt>
    <dgm:pt modelId="{F04632DB-D165-4BD6-BD55-114DEF69D8A8}">
      <dgm:prSet phldrT="[文本]"/>
      <dgm:spPr/>
      <dgm:t>
        <a:bodyPr/>
        <a:lstStyle/>
        <a:p>
          <a:r>
            <a:rPr lang="zh-CN" altLang="en-US" dirty="0"/>
            <a:t>易于理解、可读、编码、调试</a:t>
          </a:r>
        </a:p>
      </dgm:t>
    </dgm:pt>
    <dgm:pt modelId="{A982E485-AA31-4C75-BE03-98FDC96D7455}" type="parTrans" cxnId="{34EBD93B-48E6-4803-821D-0FB096271B16}">
      <dgm:prSet/>
      <dgm:spPr/>
      <dgm:t>
        <a:bodyPr/>
        <a:lstStyle/>
        <a:p>
          <a:endParaRPr lang="zh-CN" altLang="en-US"/>
        </a:p>
      </dgm:t>
    </dgm:pt>
    <dgm:pt modelId="{F2E3C25E-DDFF-41ED-98A3-A621ECC42962}" type="sibTrans" cxnId="{34EBD93B-48E6-4803-821D-0FB096271B16}">
      <dgm:prSet/>
      <dgm:spPr/>
      <dgm:t>
        <a:bodyPr/>
        <a:lstStyle/>
        <a:p>
          <a:endParaRPr lang="zh-CN" altLang="en-US"/>
        </a:p>
      </dgm:t>
    </dgm:pt>
    <dgm:pt modelId="{2451DD76-7789-4FC5-B430-D7109D58FB49}">
      <dgm:prSet phldrT="[文本]"/>
      <dgm:spPr/>
      <dgm:t>
        <a:bodyPr/>
        <a:lstStyle/>
        <a:p>
          <a:r>
            <a:rPr lang="zh-CN" altLang="en-US" dirty="0"/>
            <a:t>正确执行</a:t>
          </a:r>
        </a:p>
      </dgm:t>
    </dgm:pt>
    <dgm:pt modelId="{F558A7C4-88DC-425D-BE5E-8704B8E863CB}" type="parTrans" cxnId="{106EB432-9BF1-43D1-BE1A-7529E1C31F3C}">
      <dgm:prSet/>
      <dgm:spPr/>
      <dgm:t>
        <a:bodyPr/>
        <a:lstStyle/>
        <a:p>
          <a:endParaRPr lang="zh-CN" altLang="en-US"/>
        </a:p>
      </dgm:t>
    </dgm:pt>
    <dgm:pt modelId="{CA216675-E6D1-4181-8A37-5920E33FECC0}" type="sibTrans" cxnId="{106EB432-9BF1-43D1-BE1A-7529E1C31F3C}">
      <dgm:prSet/>
      <dgm:spPr/>
      <dgm:t>
        <a:bodyPr/>
        <a:lstStyle/>
        <a:p>
          <a:endParaRPr lang="zh-CN" altLang="en-US"/>
        </a:p>
      </dgm:t>
    </dgm:pt>
    <dgm:pt modelId="{E5911AF6-AD51-4FC5-8907-9B4BAFF2948E}" type="pres">
      <dgm:prSet presAssocID="{199134FD-739C-4C18-A87C-37D0FA7CA76D}" presName="linear" presStyleCnt="0">
        <dgm:presLayoutVars>
          <dgm:dir/>
          <dgm:animLvl val="lvl"/>
          <dgm:resizeHandles val="exact"/>
        </dgm:presLayoutVars>
      </dgm:prSet>
      <dgm:spPr/>
    </dgm:pt>
    <dgm:pt modelId="{E190B63F-BFB2-46C1-AFE4-5AAA0D767947}" type="pres">
      <dgm:prSet presAssocID="{1059A708-A926-4940-8321-36EA08161AE6}" presName="parentLin" presStyleCnt="0"/>
      <dgm:spPr/>
    </dgm:pt>
    <dgm:pt modelId="{FBD8EEB0-4AE1-4A0F-AF5D-15E3C7F1BBD2}" type="pres">
      <dgm:prSet presAssocID="{1059A708-A926-4940-8321-36EA08161AE6}" presName="parentLeftMargin" presStyleLbl="node1" presStyleIdx="0" presStyleCnt="1"/>
      <dgm:spPr/>
    </dgm:pt>
    <dgm:pt modelId="{360F1F57-E8BD-4EA9-AC7B-E5E4FC643325}" type="pres">
      <dgm:prSet presAssocID="{1059A708-A926-4940-8321-36EA08161AE6}" presName="parentText" presStyleLbl="node1" presStyleIdx="0" presStyleCnt="1">
        <dgm:presLayoutVars>
          <dgm:chMax val="0"/>
          <dgm:bulletEnabled val="1"/>
        </dgm:presLayoutVars>
      </dgm:prSet>
      <dgm:spPr/>
    </dgm:pt>
    <dgm:pt modelId="{7D542203-FF55-4F4B-A965-C300FF844C0D}" type="pres">
      <dgm:prSet presAssocID="{1059A708-A926-4940-8321-36EA08161AE6}" presName="negativeSpace" presStyleCnt="0"/>
      <dgm:spPr/>
    </dgm:pt>
    <dgm:pt modelId="{1DAE7961-DF89-4D6A-9737-C67DF99482D4}" type="pres">
      <dgm:prSet presAssocID="{1059A708-A926-4940-8321-36EA08161AE6}" presName="childText" presStyleLbl="conFgAcc1" presStyleIdx="0" presStyleCnt="1">
        <dgm:presLayoutVars>
          <dgm:bulletEnabled val="1"/>
        </dgm:presLayoutVars>
      </dgm:prSet>
      <dgm:spPr/>
    </dgm:pt>
  </dgm:ptLst>
  <dgm:cxnLst>
    <dgm:cxn modelId="{FE51DD1E-0FE7-475C-A527-49B8648B6AA3}" type="presOf" srcId="{2451DD76-7789-4FC5-B430-D7109D58FB49}" destId="{1DAE7961-DF89-4D6A-9737-C67DF99482D4}" srcOrd="0" destOrd="0" presId="urn:microsoft.com/office/officeart/2005/8/layout/list1"/>
    <dgm:cxn modelId="{A2035A29-5E86-4653-8B78-04E797BA1568}" srcId="{1059A708-A926-4940-8321-36EA08161AE6}" destId="{F8CC775A-D69F-4722-B53E-FCC78912B9A3}" srcOrd="2" destOrd="0" parTransId="{98EBD844-7970-4957-AAE5-226F91A504ED}" sibTransId="{8459BEA8-1EE7-40DA-AE0B-9ECB28DCC11B}"/>
    <dgm:cxn modelId="{106EB432-9BF1-43D1-BE1A-7529E1C31F3C}" srcId="{1059A708-A926-4940-8321-36EA08161AE6}" destId="{2451DD76-7789-4FC5-B430-D7109D58FB49}" srcOrd="0" destOrd="0" parTransId="{F558A7C4-88DC-425D-BE5E-8704B8E863CB}" sibTransId="{CA216675-E6D1-4181-8A37-5920E33FECC0}"/>
    <dgm:cxn modelId="{34EBD93B-48E6-4803-821D-0FB096271B16}" srcId="{1059A708-A926-4940-8321-36EA08161AE6}" destId="{F04632DB-D165-4BD6-BD55-114DEF69D8A8}" srcOrd="3" destOrd="0" parTransId="{A982E485-AA31-4C75-BE03-98FDC96D7455}" sibTransId="{F2E3C25E-DDFF-41ED-98A3-A621ECC42962}"/>
    <dgm:cxn modelId="{3012645B-7218-4667-BEB6-CC73A794ACAB}" type="presOf" srcId="{7C04C086-8758-4E89-B579-6B47A8E17091}" destId="{1DAE7961-DF89-4D6A-9737-C67DF99482D4}" srcOrd="0" destOrd="1" presId="urn:microsoft.com/office/officeart/2005/8/layout/list1"/>
    <dgm:cxn modelId="{D4BAFF66-FAE9-4AE7-8442-1EE2C25C9696}" type="presOf" srcId="{1059A708-A926-4940-8321-36EA08161AE6}" destId="{360F1F57-E8BD-4EA9-AC7B-E5E4FC643325}" srcOrd="1" destOrd="0" presId="urn:microsoft.com/office/officeart/2005/8/layout/list1"/>
    <dgm:cxn modelId="{C4A43347-1B24-4003-A9E4-DF4AAFAE135B}" type="presOf" srcId="{1059A708-A926-4940-8321-36EA08161AE6}" destId="{FBD8EEB0-4AE1-4A0F-AF5D-15E3C7F1BBD2}" srcOrd="0" destOrd="0" presId="urn:microsoft.com/office/officeart/2005/8/layout/list1"/>
    <dgm:cxn modelId="{8CF7C348-8EC8-4411-9D5F-B1E199734093}" type="presOf" srcId="{F8CC775A-D69F-4722-B53E-FCC78912B9A3}" destId="{1DAE7961-DF89-4D6A-9737-C67DF99482D4}" srcOrd="0" destOrd="2" presId="urn:microsoft.com/office/officeart/2005/8/layout/list1"/>
    <dgm:cxn modelId="{5D884AA6-0D80-49C1-9CA7-2A7B146826EC}" srcId="{1059A708-A926-4940-8321-36EA08161AE6}" destId="{7C04C086-8758-4E89-B579-6B47A8E17091}" srcOrd="1" destOrd="0" parTransId="{B2E69E38-0CBD-4F19-9D37-8260717A06DD}" sibTransId="{3D9FA723-307C-4100-92AB-0E1BE0CE4E00}"/>
    <dgm:cxn modelId="{F35B6EB4-CD4A-4645-9132-FDC9C6C06828}" type="presOf" srcId="{F04632DB-D165-4BD6-BD55-114DEF69D8A8}" destId="{1DAE7961-DF89-4D6A-9737-C67DF99482D4}" srcOrd="0" destOrd="3" presId="urn:microsoft.com/office/officeart/2005/8/layout/list1"/>
    <dgm:cxn modelId="{6E9485DD-9389-41BC-A3A9-BBD84DA767DC}" srcId="{199134FD-739C-4C18-A87C-37D0FA7CA76D}" destId="{1059A708-A926-4940-8321-36EA08161AE6}" srcOrd="0" destOrd="0" parTransId="{6F323F09-F94E-4CBE-B4C0-BAC9A25AA67E}" sibTransId="{584E12EF-5AE0-452C-9A2D-4E02FA006B5F}"/>
    <dgm:cxn modelId="{E72093DE-7C0D-4A79-966B-E17AF580FA1C}" type="presOf" srcId="{199134FD-739C-4C18-A87C-37D0FA7CA76D}" destId="{E5911AF6-AD51-4FC5-8907-9B4BAFF2948E}" srcOrd="0" destOrd="0" presId="urn:microsoft.com/office/officeart/2005/8/layout/list1"/>
    <dgm:cxn modelId="{989475F5-8EDC-4A0D-AF37-231F23250BC4}" srcId="{1059A708-A926-4940-8321-36EA08161AE6}" destId="{C5B91D9C-AE24-40B4-9A76-8855339E504F}" srcOrd="4" destOrd="0" parTransId="{503B3E62-AFC5-4862-A26C-CDFFDF17E1EB}" sibTransId="{DC07D9F6-2069-4661-BF05-62EEE1540475}"/>
    <dgm:cxn modelId="{5FF4F5F7-3F95-49B9-9FA2-D05ACA87648F}" type="presOf" srcId="{C5B91D9C-AE24-40B4-9A76-8855339E504F}" destId="{1DAE7961-DF89-4D6A-9737-C67DF99482D4}" srcOrd="0" destOrd="4" presId="urn:microsoft.com/office/officeart/2005/8/layout/list1"/>
    <dgm:cxn modelId="{195FFCFA-0C13-4D6D-9076-F105DC8C1C2D}" type="presParOf" srcId="{E5911AF6-AD51-4FC5-8907-9B4BAFF2948E}" destId="{E190B63F-BFB2-46C1-AFE4-5AAA0D767947}" srcOrd="0" destOrd="0" presId="urn:microsoft.com/office/officeart/2005/8/layout/list1"/>
    <dgm:cxn modelId="{E938D2AA-DC6D-4A0E-AE26-1993E561B954}" type="presParOf" srcId="{E190B63F-BFB2-46C1-AFE4-5AAA0D767947}" destId="{FBD8EEB0-4AE1-4A0F-AF5D-15E3C7F1BBD2}" srcOrd="0" destOrd="0" presId="urn:microsoft.com/office/officeart/2005/8/layout/list1"/>
    <dgm:cxn modelId="{461A1560-F760-43B1-9DBA-901C62A096B0}" type="presParOf" srcId="{E190B63F-BFB2-46C1-AFE4-5AAA0D767947}" destId="{360F1F57-E8BD-4EA9-AC7B-E5E4FC643325}" srcOrd="1" destOrd="0" presId="urn:microsoft.com/office/officeart/2005/8/layout/list1"/>
    <dgm:cxn modelId="{38C263B6-20C1-462D-8AC8-1A74BFC4A6A8}" type="presParOf" srcId="{E5911AF6-AD51-4FC5-8907-9B4BAFF2948E}" destId="{7D542203-FF55-4F4B-A965-C300FF844C0D}" srcOrd="1" destOrd="0" presId="urn:microsoft.com/office/officeart/2005/8/layout/list1"/>
    <dgm:cxn modelId="{93CE25AA-0711-41C4-B8FD-02AF1FCF5CDD}" type="presParOf" srcId="{E5911AF6-AD51-4FC5-8907-9B4BAFF2948E}" destId="{1DAE7961-DF89-4D6A-9737-C67DF99482D4}"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1206E9-BF67-4C62-9501-4DB009436F8D}" type="doc">
      <dgm:prSet loTypeId="urn:microsoft.com/office/officeart/2005/8/layout/bProcess4" loCatId="process" qsTypeId="urn:microsoft.com/office/officeart/2005/8/quickstyle/simple1" qsCatId="simple" csTypeId="urn:microsoft.com/office/officeart/2005/8/colors/accent1_2" csCatId="accent1" phldr="1"/>
      <dgm:spPr/>
    </dgm:pt>
    <dgm:pt modelId="{ED29BFD7-E9E2-4DCF-880E-FF4C942E28DD}">
      <dgm:prSet phldrT="[文本]"/>
      <dgm:spPr/>
      <dgm:t>
        <a:bodyPr/>
        <a:lstStyle/>
        <a:p>
          <a:r>
            <a:rPr lang="en-US" altLang="zh-CN" dirty="0"/>
            <a:t>1946</a:t>
          </a:r>
          <a:endParaRPr lang="zh-CN" altLang="en-US" dirty="0"/>
        </a:p>
      </dgm:t>
    </dgm:pt>
    <dgm:pt modelId="{34BC702F-B50E-4C62-89A8-DAC1B5612628}" type="parTrans" cxnId="{5131A30B-EABC-4F60-AA6F-BEC594E4B18C}">
      <dgm:prSet/>
      <dgm:spPr/>
      <dgm:t>
        <a:bodyPr/>
        <a:lstStyle/>
        <a:p>
          <a:endParaRPr lang="zh-CN" altLang="en-US"/>
        </a:p>
      </dgm:t>
    </dgm:pt>
    <dgm:pt modelId="{4E6C1ED0-4E86-4B26-AB95-644B770F4B86}" type="sibTrans" cxnId="{5131A30B-EABC-4F60-AA6F-BEC594E4B18C}">
      <dgm:prSet/>
      <dgm:spPr/>
      <dgm:t>
        <a:bodyPr/>
        <a:lstStyle/>
        <a:p>
          <a:endParaRPr lang="zh-CN" altLang="en-US"/>
        </a:p>
      </dgm:t>
    </dgm:pt>
    <dgm:pt modelId="{569AA968-678A-4E96-86C7-673EBF1A8FE3}">
      <dgm:prSet phldrT="[文本]"/>
      <dgm:spPr/>
      <dgm:t>
        <a:bodyPr/>
        <a:lstStyle/>
        <a:p>
          <a:r>
            <a:rPr lang="zh-CN" altLang="en-US" dirty="0"/>
            <a:t>蒙塔卡罗法</a:t>
          </a:r>
        </a:p>
      </dgm:t>
    </dgm:pt>
    <dgm:pt modelId="{A3DD39E9-9D8B-4717-BBEC-76F6AB741439}" type="parTrans" cxnId="{5DA7E054-5BEB-4AC9-A59F-0294361B4A28}">
      <dgm:prSet/>
      <dgm:spPr/>
      <dgm:t>
        <a:bodyPr/>
        <a:lstStyle/>
        <a:p>
          <a:endParaRPr lang="zh-CN" altLang="en-US"/>
        </a:p>
      </dgm:t>
    </dgm:pt>
    <dgm:pt modelId="{7B59990F-6C13-48B4-9A52-F61B8DD0073B}" type="sibTrans" cxnId="{5DA7E054-5BEB-4AC9-A59F-0294361B4A28}">
      <dgm:prSet/>
      <dgm:spPr/>
      <dgm:t>
        <a:bodyPr/>
        <a:lstStyle/>
        <a:p>
          <a:endParaRPr lang="zh-CN" altLang="en-US"/>
        </a:p>
      </dgm:t>
    </dgm:pt>
    <dgm:pt modelId="{77950103-CF2E-45AA-A11D-AB978A7FB794}">
      <dgm:prSet phldrT="[文本]"/>
      <dgm:spPr/>
      <dgm:t>
        <a:bodyPr/>
        <a:lstStyle/>
        <a:p>
          <a:r>
            <a:rPr lang="en-US" altLang="zh-CN" dirty="0"/>
            <a:t>1947</a:t>
          </a:r>
          <a:endParaRPr lang="zh-CN" altLang="en-US" dirty="0"/>
        </a:p>
      </dgm:t>
    </dgm:pt>
    <dgm:pt modelId="{B59303B7-E1F8-48B6-A84C-042EF8B5A9B8}" type="parTrans" cxnId="{14A81AD5-B13F-476E-8656-A6EFB652581E}">
      <dgm:prSet/>
      <dgm:spPr/>
      <dgm:t>
        <a:bodyPr/>
        <a:lstStyle/>
        <a:p>
          <a:endParaRPr lang="zh-CN" altLang="en-US"/>
        </a:p>
      </dgm:t>
    </dgm:pt>
    <dgm:pt modelId="{DAA41804-A345-463F-9A4B-91E74A2E40FB}" type="sibTrans" cxnId="{14A81AD5-B13F-476E-8656-A6EFB652581E}">
      <dgm:prSet/>
      <dgm:spPr/>
      <dgm:t>
        <a:bodyPr/>
        <a:lstStyle/>
        <a:p>
          <a:endParaRPr lang="zh-CN" altLang="en-US"/>
        </a:p>
      </dgm:t>
    </dgm:pt>
    <dgm:pt modelId="{8BB20FB2-76DA-4AED-ADA5-4F7C913D5980}">
      <dgm:prSet phldrT="[文本]"/>
      <dgm:spPr/>
      <dgm:t>
        <a:bodyPr/>
        <a:lstStyle/>
        <a:p>
          <a:r>
            <a:rPr lang="zh-CN" altLang="en-US" dirty="0"/>
            <a:t>单纯形法</a:t>
          </a:r>
        </a:p>
      </dgm:t>
    </dgm:pt>
    <dgm:pt modelId="{CC34784A-52C2-4BBF-A344-AA04D181CC0A}" type="parTrans" cxnId="{24848F8A-8FF2-4DF9-99E5-BDD6C14BA893}">
      <dgm:prSet/>
      <dgm:spPr/>
      <dgm:t>
        <a:bodyPr/>
        <a:lstStyle/>
        <a:p>
          <a:endParaRPr lang="zh-CN" altLang="en-US"/>
        </a:p>
      </dgm:t>
    </dgm:pt>
    <dgm:pt modelId="{16F3B217-6FA3-4EF1-8BA0-223601AB085F}" type="sibTrans" cxnId="{24848F8A-8FF2-4DF9-99E5-BDD6C14BA893}">
      <dgm:prSet/>
      <dgm:spPr/>
      <dgm:t>
        <a:bodyPr/>
        <a:lstStyle/>
        <a:p>
          <a:endParaRPr lang="zh-CN" altLang="en-US"/>
        </a:p>
      </dgm:t>
    </dgm:pt>
    <dgm:pt modelId="{44C67B5D-B615-4D1E-BCFF-55A4DC46210F}">
      <dgm:prSet phldrT="[文本]"/>
      <dgm:spPr/>
      <dgm:t>
        <a:bodyPr/>
        <a:lstStyle/>
        <a:p>
          <a:r>
            <a:rPr lang="en-US" altLang="zh-CN" dirty="0"/>
            <a:t>1950</a:t>
          </a:r>
          <a:endParaRPr lang="zh-CN" altLang="en-US" dirty="0"/>
        </a:p>
      </dgm:t>
    </dgm:pt>
    <dgm:pt modelId="{9D42C0C5-A03E-408D-B89D-583389C0A816}" type="parTrans" cxnId="{1C5CFCF8-0294-443B-9EB2-539ADBF16C5F}">
      <dgm:prSet/>
      <dgm:spPr/>
      <dgm:t>
        <a:bodyPr/>
        <a:lstStyle/>
        <a:p>
          <a:endParaRPr lang="zh-CN" altLang="en-US"/>
        </a:p>
      </dgm:t>
    </dgm:pt>
    <dgm:pt modelId="{F9EFEBC0-6130-4FD8-9945-859A6207058C}" type="sibTrans" cxnId="{1C5CFCF8-0294-443B-9EB2-539ADBF16C5F}">
      <dgm:prSet/>
      <dgm:spPr/>
      <dgm:t>
        <a:bodyPr/>
        <a:lstStyle/>
        <a:p>
          <a:endParaRPr lang="zh-CN" altLang="en-US"/>
        </a:p>
      </dgm:t>
    </dgm:pt>
    <dgm:pt modelId="{764A6418-793F-4A83-89AB-B344EF859732}">
      <dgm:prSet phldrT="[文本]"/>
      <dgm:spPr/>
      <dgm:t>
        <a:bodyPr/>
        <a:lstStyle/>
        <a:p>
          <a:r>
            <a:rPr lang="en-US" altLang="zh-CN" dirty="0" err="1"/>
            <a:t>Krylov</a:t>
          </a:r>
          <a:r>
            <a:rPr lang="zh-CN" altLang="en-US" dirty="0"/>
            <a:t>子空间迭代法</a:t>
          </a:r>
        </a:p>
      </dgm:t>
    </dgm:pt>
    <dgm:pt modelId="{B731AF23-A843-4FE8-9069-2E5A704D5D7D}" type="parTrans" cxnId="{20F19117-92B7-4A42-BCBE-3FD3E5906EE7}">
      <dgm:prSet/>
      <dgm:spPr/>
      <dgm:t>
        <a:bodyPr/>
        <a:lstStyle/>
        <a:p>
          <a:endParaRPr lang="zh-CN" altLang="en-US"/>
        </a:p>
      </dgm:t>
    </dgm:pt>
    <dgm:pt modelId="{D616BD5C-E649-4673-889F-760F0CD3EE1A}" type="sibTrans" cxnId="{20F19117-92B7-4A42-BCBE-3FD3E5906EE7}">
      <dgm:prSet/>
      <dgm:spPr/>
      <dgm:t>
        <a:bodyPr/>
        <a:lstStyle/>
        <a:p>
          <a:endParaRPr lang="zh-CN" altLang="en-US"/>
        </a:p>
      </dgm:t>
    </dgm:pt>
    <dgm:pt modelId="{9DD95926-BF29-49B2-9189-EC23B4C637EF}">
      <dgm:prSet phldrT="[文本]"/>
      <dgm:spPr/>
      <dgm:t>
        <a:bodyPr/>
        <a:lstStyle/>
        <a:p>
          <a:r>
            <a:rPr lang="en-US" altLang="zh-CN" dirty="0"/>
            <a:t>1951</a:t>
          </a:r>
          <a:endParaRPr lang="zh-CN" altLang="en-US" dirty="0"/>
        </a:p>
      </dgm:t>
    </dgm:pt>
    <dgm:pt modelId="{8C1EE9C1-6DBC-4F63-BD4B-093FF6F05F7F}" type="parTrans" cxnId="{9A17DCC1-47E5-4780-BF2C-5F37074EDBD2}">
      <dgm:prSet/>
      <dgm:spPr/>
      <dgm:t>
        <a:bodyPr/>
        <a:lstStyle/>
        <a:p>
          <a:endParaRPr lang="zh-CN" altLang="en-US"/>
        </a:p>
      </dgm:t>
    </dgm:pt>
    <dgm:pt modelId="{3422A12B-7067-4E6E-B17D-4CD2D501C63B}" type="sibTrans" cxnId="{9A17DCC1-47E5-4780-BF2C-5F37074EDBD2}">
      <dgm:prSet/>
      <dgm:spPr/>
      <dgm:t>
        <a:bodyPr/>
        <a:lstStyle/>
        <a:p>
          <a:endParaRPr lang="zh-CN" altLang="en-US"/>
        </a:p>
      </dgm:t>
    </dgm:pt>
    <dgm:pt modelId="{CBA1C390-3457-4444-8291-9646DF0F4752}">
      <dgm:prSet phldrT="[文本]"/>
      <dgm:spPr/>
      <dgm:t>
        <a:bodyPr/>
        <a:lstStyle/>
        <a:p>
          <a:r>
            <a:rPr lang="zh-CN" altLang="en-US" dirty="0"/>
            <a:t>矩阵分解法</a:t>
          </a:r>
        </a:p>
      </dgm:t>
    </dgm:pt>
    <dgm:pt modelId="{16F855D1-AB01-4D1D-8B03-D5BE19820E93}" type="parTrans" cxnId="{13AB41E2-7EC4-4771-8FF9-5A67D61915C6}">
      <dgm:prSet/>
      <dgm:spPr/>
      <dgm:t>
        <a:bodyPr/>
        <a:lstStyle/>
        <a:p>
          <a:endParaRPr lang="zh-CN" altLang="en-US"/>
        </a:p>
      </dgm:t>
    </dgm:pt>
    <dgm:pt modelId="{15EE2532-44B1-46D7-95EB-87B81BF4D371}" type="sibTrans" cxnId="{13AB41E2-7EC4-4771-8FF9-5A67D61915C6}">
      <dgm:prSet/>
      <dgm:spPr/>
      <dgm:t>
        <a:bodyPr/>
        <a:lstStyle/>
        <a:p>
          <a:endParaRPr lang="zh-CN" altLang="en-US"/>
        </a:p>
      </dgm:t>
    </dgm:pt>
    <dgm:pt modelId="{BAACF975-36E1-430E-8A9F-E79E67961FDE}">
      <dgm:prSet phldrT="[文本]"/>
      <dgm:spPr/>
      <dgm:t>
        <a:bodyPr/>
        <a:lstStyle/>
        <a:p>
          <a:r>
            <a:rPr lang="en-US" altLang="zh-CN" dirty="0"/>
            <a:t>1957</a:t>
          </a:r>
          <a:endParaRPr lang="zh-CN" altLang="en-US" dirty="0"/>
        </a:p>
      </dgm:t>
    </dgm:pt>
    <dgm:pt modelId="{F67A26CA-1182-4779-B55A-3AE78D8FBF4A}" type="parTrans" cxnId="{9DD19517-6F65-48D5-B42D-B731179F7243}">
      <dgm:prSet/>
      <dgm:spPr/>
      <dgm:t>
        <a:bodyPr/>
        <a:lstStyle/>
        <a:p>
          <a:endParaRPr lang="zh-CN" altLang="en-US"/>
        </a:p>
      </dgm:t>
    </dgm:pt>
    <dgm:pt modelId="{12BB8989-6B68-4ECE-9BA1-B3CDD92D51C6}" type="sibTrans" cxnId="{9DD19517-6F65-48D5-B42D-B731179F7243}">
      <dgm:prSet/>
      <dgm:spPr/>
      <dgm:t>
        <a:bodyPr/>
        <a:lstStyle/>
        <a:p>
          <a:endParaRPr lang="zh-CN" altLang="en-US"/>
        </a:p>
      </dgm:t>
    </dgm:pt>
    <dgm:pt modelId="{F8F1AD56-CF96-4A2C-BFBF-D33C84BF6E28}">
      <dgm:prSet phldrT="[文本]"/>
      <dgm:spPr/>
      <dgm:t>
        <a:bodyPr/>
        <a:lstStyle/>
        <a:p>
          <a:r>
            <a:rPr lang="zh-CN" altLang="en-US" dirty="0"/>
            <a:t>优化的</a:t>
          </a:r>
          <a:r>
            <a:rPr lang="en-US" altLang="zh-CN" dirty="0"/>
            <a:t>Fortran</a:t>
          </a:r>
          <a:r>
            <a:rPr lang="zh-CN" altLang="en-US" dirty="0"/>
            <a:t>编译器</a:t>
          </a:r>
        </a:p>
      </dgm:t>
    </dgm:pt>
    <dgm:pt modelId="{40AF1D57-B5C4-4DD5-AAD8-A49E850D3359}" type="parTrans" cxnId="{2AFC7ECE-F978-4A53-96DB-9C8E1468BB80}">
      <dgm:prSet/>
      <dgm:spPr/>
      <dgm:t>
        <a:bodyPr/>
        <a:lstStyle/>
        <a:p>
          <a:endParaRPr lang="zh-CN" altLang="en-US"/>
        </a:p>
      </dgm:t>
    </dgm:pt>
    <dgm:pt modelId="{C593250C-2E43-4678-81CD-5FC25BBC2AD6}" type="sibTrans" cxnId="{2AFC7ECE-F978-4A53-96DB-9C8E1468BB80}">
      <dgm:prSet/>
      <dgm:spPr/>
      <dgm:t>
        <a:bodyPr/>
        <a:lstStyle/>
        <a:p>
          <a:endParaRPr lang="zh-CN" altLang="en-US"/>
        </a:p>
      </dgm:t>
    </dgm:pt>
    <dgm:pt modelId="{CC705F51-C6A2-44E9-B616-7017BF423E4D}">
      <dgm:prSet phldrT="[文本]"/>
      <dgm:spPr/>
      <dgm:t>
        <a:bodyPr/>
        <a:lstStyle/>
        <a:p>
          <a:r>
            <a:rPr lang="en-US" altLang="zh-CN" dirty="0"/>
            <a:t>1959-1961</a:t>
          </a:r>
          <a:endParaRPr lang="zh-CN" altLang="en-US" dirty="0"/>
        </a:p>
      </dgm:t>
    </dgm:pt>
    <dgm:pt modelId="{87213ABB-E062-4439-BBD2-624C821DC255}" type="parTrans" cxnId="{B9F45D7A-5332-4125-8053-0AAF22E4513C}">
      <dgm:prSet/>
      <dgm:spPr/>
      <dgm:t>
        <a:bodyPr/>
        <a:lstStyle/>
        <a:p>
          <a:endParaRPr lang="zh-CN" altLang="en-US"/>
        </a:p>
      </dgm:t>
    </dgm:pt>
    <dgm:pt modelId="{E1904796-1DA5-478D-961D-4B9D501DFC5F}" type="sibTrans" cxnId="{B9F45D7A-5332-4125-8053-0AAF22E4513C}">
      <dgm:prSet/>
      <dgm:spPr/>
      <dgm:t>
        <a:bodyPr/>
        <a:lstStyle/>
        <a:p>
          <a:endParaRPr lang="zh-CN" altLang="en-US"/>
        </a:p>
      </dgm:t>
    </dgm:pt>
    <dgm:pt modelId="{A089548C-A663-44E1-B3EA-66C408FBB708}">
      <dgm:prSet phldrT="[文本]"/>
      <dgm:spPr/>
      <dgm:t>
        <a:bodyPr/>
        <a:lstStyle/>
        <a:p>
          <a:r>
            <a:rPr lang="zh-CN" altLang="en-US" dirty="0"/>
            <a:t>矩阵</a:t>
          </a:r>
          <a:r>
            <a:rPr lang="en-US" altLang="zh-CN" dirty="0"/>
            <a:t>QR</a:t>
          </a:r>
          <a:r>
            <a:rPr lang="zh-CN" altLang="en-US" dirty="0"/>
            <a:t>分解求特征值</a:t>
          </a:r>
        </a:p>
      </dgm:t>
    </dgm:pt>
    <dgm:pt modelId="{5AC091B7-F58F-4956-8166-3B6338B6299B}" type="parTrans" cxnId="{75F80BDB-F6AC-4E67-B602-3BD1BB0218C5}">
      <dgm:prSet/>
      <dgm:spPr/>
      <dgm:t>
        <a:bodyPr/>
        <a:lstStyle/>
        <a:p>
          <a:endParaRPr lang="zh-CN" altLang="en-US"/>
        </a:p>
      </dgm:t>
    </dgm:pt>
    <dgm:pt modelId="{AFFD047B-C56B-4367-8D47-77A633239BA3}" type="sibTrans" cxnId="{75F80BDB-F6AC-4E67-B602-3BD1BB0218C5}">
      <dgm:prSet/>
      <dgm:spPr/>
      <dgm:t>
        <a:bodyPr/>
        <a:lstStyle/>
        <a:p>
          <a:endParaRPr lang="zh-CN" altLang="en-US"/>
        </a:p>
      </dgm:t>
    </dgm:pt>
    <dgm:pt modelId="{EC64E757-CC92-492D-BD9C-910BF9A54F3B}">
      <dgm:prSet phldrT="[文本]"/>
      <dgm:spPr/>
      <dgm:t>
        <a:bodyPr/>
        <a:lstStyle/>
        <a:p>
          <a:r>
            <a:rPr lang="en-US" altLang="zh-CN" dirty="0"/>
            <a:t>1962</a:t>
          </a:r>
          <a:endParaRPr lang="zh-CN" altLang="en-US" dirty="0"/>
        </a:p>
      </dgm:t>
    </dgm:pt>
    <dgm:pt modelId="{2C840B4A-9AE0-4A82-B13D-3F99588879D3}" type="parTrans" cxnId="{397CE995-BED7-4994-9464-C4CFF0D500DE}">
      <dgm:prSet/>
      <dgm:spPr/>
      <dgm:t>
        <a:bodyPr/>
        <a:lstStyle/>
        <a:p>
          <a:endParaRPr lang="zh-CN" altLang="en-US"/>
        </a:p>
      </dgm:t>
    </dgm:pt>
    <dgm:pt modelId="{635CD693-9F83-45D5-98EB-51AF23DBF7CC}" type="sibTrans" cxnId="{397CE995-BED7-4994-9464-C4CFF0D500DE}">
      <dgm:prSet/>
      <dgm:spPr/>
      <dgm:t>
        <a:bodyPr/>
        <a:lstStyle/>
        <a:p>
          <a:endParaRPr lang="zh-CN" altLang="en-US"/>
        </a:p>
      </dgm:t>
    </dgm:pt>
    <dgm:pt modelId="{EACEF8B3-3F19-4B0B-9266-C3DB159A6103}">
      <dgm:prSet phldrT="[文本]"/>
      <dgm:spPr/>
      <dgm:t>
        <a:bodyPr/>
        <a:lstStyle/>
        <a:p>
          <a:r>
            <a:rPr lang="zh-CN" altLang="en-US" dirty="0"/>
            <a:t>快速排序法</a:t>
          </a:r>
        </a:p>
      </dgm:t>
    </dgm:pt>
    <dgm:pt modelId="{D1F4F932-8BAF-4671-92D5-2F3DC287ECDB}" type="parTrans" cxnId="{BF673724-4CDD-41B9-A14C-8FA84615EEFC}">
      <dgm:prSet/>
      <dgm:spPr/>
      <dgm:t>
        <a:bodyPr/>
        <a:lstStyle/>
        <a:p>
          <a:endParaRPr lang="zh-CN" altLang="en-US"/>
        </a:p>
      </dgm:t>
    </dgm:pt>
    <dgm:pt modelId="{CC634B43-752C-4DD0-A7F0-CFF957163FCC}" type="sibTrans" cxnId="{BF673724-4CDD-41B9-A14C-8FA84615EEFC}">
      <dgm:prSet/>
      <dgm:spPr/>
      <dgm:t>
        <a:bodyPr/>
        <a:lstStyle/>
        <a:p>
          <a:endParaRPr lang="zh-CN" altLang="en-US"/>
        </a:p>
      </dgm:t>
    </dgm:pt>
    <dgm:pt modelId="{56E95D85-25D6-4622-93BE-0428FED8655F}">
      <dgm:prSet phldrT="[文本]"/>
      <dgm:spPr/>
      <dgm:t>
        <a:bodyPr/>
        <a:lstStyle/>
        <a:p>
          <a:r>
            <a:rPr lang="en-US" altLang="zh-CN" dirty="0"/>
            <a:t>1965</a:t>
          </a:r>
          <a:endParaRPr lang="zh-CN" altLang="en-US" dirty="0"/>
        </a:p>
      </dgm:t>
    </dgm:pt>
    <dgm:pt modelId="{E1A208CF-061A-4D6E-B7A7-26A2A7668976}" type="parTrans" cxnId="{0F62580D-16D1-4933-BCC8-4DC81EBADC20}">
      <dgm:prSet/>
      <dgm:spPr/>
      <dgm:t>
        <a:bodyPr/>
        <a:lstStyle/>
        <a:p>
          <a:endParaRPr lang="zh-CN" altLang="en-US"/>
        </a:p>
      </dgm:t>
    </dgm:pt>
    <dgm:pt modelId="{24254B55-9629-477B-B5DA-A5E07A3FD455}" type="sibTrans" cxnId="{0F62580D-16D1-4933-BCC8-4DC81EBADC20}">
      <dgm:prSet/>
      <dgm:spPr/>
      <dgm:t>
        <a:bodyPr/>
        <a:lstStyle/>
        <a:p>
          <a:endParaRPr lang="zh-CN" altLang="en-US"/>
        </a:p>
      </dgm:t>
    </dgm:pt>
    <dgm:pt modelId="{F4624478-6911-45F8-9AFC-F559395A45AF}">
      <dgm:prSet phldrT="[文本]"/>
      <dgm:spPr/>
      <dgm:t>
        <a:bodyPr/>
        <a:lstStyle/>
        <a:p>
          <a:r>
            <a:rPr lang="zh-CN" altLang="en-US" dirty="0"/>
            <a:t>快速傅里叶变换</a:t>
          </a:r>
        </a:p>
      </dgm:t>
    </dgm:pt>
    <dgm:pt modelId="{4B8583CB-5FCE-4051-B0B4-15DD523C43A3}" type="parTrans" cxnId="{A93D657B-D9B3-42A1-862D-7D48456BA9CC}">
      <dgm:prSet/>
      <dgm:spPr/>
      <dgm:t>
        <a:bodyPr/>
        <a:lstStyle/>
        <a:p>
          <a:endParaRPr lang="zh-CN" altLang="en-US"/>
        </a:p>
      </dgm:t>
    </dgm:pt>
    <dgm:pt modelId="{E39651B4-C223-43B0-991E-E8D4BC7B845E}" type="sibTrans" cxnId="{A93D657B-D9B3-42A1-862D-7D48456BA9CC}">
      <dgm:prSet/>
      <dgm:spPr/>
      <dgm:t>
        <a:bodyPr/>
        <a:lstStyle/>
        <a:p>
          <a:endParaRPr lang="zh-CN" altLang="en-US"/>
        </a:p>
      </dgm:t>
    </dgm:pt>
    <dgm:pt modelId="{F981A23D-11DF-4A1C-BF04-FAA438DD6665}">
      <dgm:prSet phldrT="[文本]"/>
      <dgm:spPr/>
      <dgm:t>
        <a:bodyPr/>
        <a:lstStyle/>
        <a:p>
          <a:r>
            <a:rPr lang="en-US" altLang="zh-CN" dirty="0"/>
            <a:t>1977</a:t>
          </a:r>
          <a:endParaRPr lang="zh-CN" altLang="en-US" dirty="0"/>
        </a:p>
      </dgm:t>
    </dgm:pt>
    <dgm:pt modelId="{1791A502-E06C-4084-9102-FE8371C0A1A8}" type="parTrans" cxnId="{E4C75BA3-EDC6-4B88-BF9B-55F5005AD6DF}">
      <dgm:prSet/>
      <dgm:spPr/>
      <dgm:t>
        <a:bodyPr/>
        <a:lstStyle/>
        <a:p>
          <a:endParaRPr lang="zh-CN" altLang="en-US"/>
        </a:p>
      </dgm:t>
    </dgm:pt>
    <dgm:pt modelId="{E6233005-8FCD-47D1-80F6-A28EDF8F9ECE}" type="sibTrans" cxnId="{E4C75BA3-EDC6-4B88-BF9B-55F5005AD6DF}">
      <dgm:prSet/>
      <dgm:spPr/>
      <dgm:t>
        <a:bodyPr/>
        <a:lstStyle/>
        <a:p>
          <a:endParaRPr lang="zh-CN" altLang="en-US"/>
        </a:p>
      </dgm:t>
    </dgm:pt>
    <dgm:pt modelId="{0A1979E6-2F2F-4FAB-80F8-E934F0F9680C}">
      <dgm:prSet phldrT="[文本]"/>
      <dgm:spPr/>
      <dgm:t>
        <a:bodyPr/>
        <a:lstStyle/>
        <a:p>
          <a:r>
            <a:rPr lang="zh-CN" altLang="en-US" dirty="0"/>
            <a:t>整数关系探测算法</a:t>
          </a:r>
        </a:p>
      </dgm:t>
    </dgm:pt>
    <dgm:pt modelId="{968553CC-BEF5-4F0C-B9AB-8CD32202B308}" type="parTrans" cxnId="{84813F49-6D59-42F3-A97D-99ADCA4ACBE6}">
      <dgm:prSet/>
      <dgm:spPr/>
      <dgm:t>
        <a:bodyPr/>
        <a:lstStyle/>
        <a:p>
          <a:endParaRPr lang="zh-CN" altLang="en-US"/>
        </a:p>
      </dgm:t>
    </dgm:pt>
    <dgm:pt modelId="{C2F74B7A-BD42-43D9-B82E-D156302F2EA3}" type="sibTrans" cxnId="{84813F49-6D59-42F3-A97D-99ADCA4ACBE6}">
      <dgm:prSet/>
      <dgm:spPr/>
      <dgm:t>
        <a:bodyPr/>
        <a:lstStyle/>
        <a:p>
          <a:endParaRPr lang="zh-CN" altLang="en-US"/>
        </a:p>
      </dgm:t>
    </dgm:pt>
    <dgm:pt modelId="{7C2229A4-7B67-4AF3-8B5D-CD2631AAA4B6}">
      <dgm:prSet phldrT="[文本]"/>
      <dgm:spPr/>
      <dgm:t>
        <a:bodyPr/>
        <a:lstStyle/>
        <a:p>
          <a:r>
            <a:rPr lang="en-US" altLang="zh-CN" dirty="0"/>
            <a:t>1987</a:t>
          </a:r>
          <a:endParaRPr lang="zh-CN" altLang="en-US" dirty="0"/>
        </a:p>
      </dgm:t>
    </dgm:pt>
    <dgm:pt modelId="{7C1F467B-45DC-451D-A8DD-600640E7D050}" type="parTrans" cxnId="{3CDD86D0-3ACC-4397-8F6F-012989508401}">
      <dgm:prSet/>
      <dgm:spPr/>
      <dgm:t>
        <a:bodyPr/>
        <a:lstStyle/>
        <a:p>
          <a:endParaRPr lang="zh-CN" altLang="en-US"/>
        </a:p>
      </dgm:t>
    </dgm:pt>
    <dgm:pt modelId="{59A3E169-D05F-4A95-980A-02B8A4232C6C}" type="sibTrans" cxnId="{3CDD86D0-3ACC-4397-8F6F-012989508401}">
      <dgm:prSet/>
      <dgm:spPr/>
      <dgm:t>
        <a:bodyPr/>
        <a:lstStyle/>
        <a:p>
          <a:endParaRPr lang="zh-CN" altLang="en-US"/>
        </a:p>
      </dgm:t>
    </dgm:pt>
    <dgm:pt modelId="{EFF9CAC9-74FE-4D73-999D-A01B7E5B9BD1}">
      <dgm:prSet phldrT="[文本]"/>
      <dgm:spPr/>
      <dgm:t>
        <a:bodyPr/>
        <a:lstStyle/>
        <a:p>
          <a:r>
            <a:rPr lang="zh-CN" altLang="en-US" dirty="0"/>
            <a:t>快速多极算法</a:t>
          </a:r>
        </a:p>
      </dgm:t>
    </dgm:pt>
    <dgm:pt modelId="{D0AAB1BB-E7C4-4F43-AB8C-E40A9D6F8406}" type="parTrans" cxnId="{4639E2F2-734E-4204-BD1E-7757C0990B6E}">
      <dgm:prSet/>
      <dgm:spPr/>
      <dgm:t>
        <a:bodyPr/>
        <a:lstStyle/>
        <a:p>
          <a:endParaRPr lang="zh-CN" altLang="en-US"/>
        </a:p>
      </dgm:t>
    </dgm:pt>
    <dgm:pt modelId="{022DE591-1F15-43BA-8608-4BAEC9A32568}" type="sibTrans" cxnId="{4639E2F2-734E-4204-BD1E-7757C0990B6E}">
      <dgm:prSet/>
      <dgm:spPr/>
      <dgm:t>
        <a:bodyPr/>
        <a:lstStyle/>
        <a:p>
          <a:endParaRPr lang="zh-CN" altLang="en-US"/>
        </a:p>
      </dgm:t>
    </dgm:pt>
    <dgm:pt modelId="{597813A8-22DC-44B5-9BCA-6972DB24743B}" type="pres">
      <dgm:prSet presAssocID="{AD1206E9-BF67-4C62-9501-4DB009436F8D}" presName="Name0" presStyleCnt="0">
        <dgm:presLayoutVars>
          <dgm:dir/>
          <dgm:resizeHandles/>
        </dgm:presLayoutVars>
      </dgm:prSet>
      <dgm:spPr/>
    </dgm:pt>
    <dgm:pt modelId="{08188F34-2816-41EC-9F26-21E567E9873A}" type="pres">
      <dgm:prSet presAssocID="{ED29BFD7-E9E2-4DCF-880E-FF4C942E28DD}" presName="compNode" presStyleCnt="0"/>
      <dgm:spPr/>
    </dgm:pt>
    <dgm:pt modelId="{B757BDE1-A7A3-457B-A2DC-6DE714773F02}" type="pres">
      <dgm:prSet presAssocID="{ED29BFD7-E9E2-4DCF-880E-FF4C942E28DD}" presName="dummyConnPt" presStyleCnt="0"/>
      <dgm:spPr/>
    </dgm:pt>
    <dgm:pt modelId="{350A59CA-A835-44D7-926D-2EF8209F6E1F}" type="pres">
      <dgm:prSet presAssocID="{ED29BFD7-E9E2-4DCF-880E-FF4C942E28DD}" presName="node" presStyleLbl="node1" presStyleIdx="0" presStyleCnt="10">
        <dgm:presLayoutVars>
          <dgm:bulletEnabled val="1"/>
        </dgm:presLayoutVars>
      </dgm:prSet>
      <dgm:spPr/>
    </dgm:pt>
    <dgm:pt modelId="{3EDB4408-31BB-451A-8B4F-47B8BA8246B6}" type="pres">
      <dgm:prSet presAssocID="{4E6C1ED0-4E86-4B26-AB95-644B770F4B86}" presName="sibTrans" presStyleLbl="bgSibTrans2D1" presStyleIdx="0" presStyleCnt="9"/>
      <dgm:spPr/>
    </dgm:pt>
    <dgm:pt modelId="{D7B269AA-3BA3-41B9-9F95-43F34599B60A}" type="pres">
      <dgm:prSet presAssocID="{77950103-CF2E-45AA-A11D-AB978A7FB794}" presName="compNode" presStyleCnt="0"/>
      <dgm:spPr/>
    </dgm:pt>
    <dgm:pt modelId="{547672C6-6779-45B5-BA53-2F7BFBF6AC10}" type="pres">
      <dgm:prSet presAssocID="{77950103-CF2E-45AA-A11D-AB978A7FB794}" presName="dummyConnPt" presStyleCnt="0"/>
      <dgm:spPr/>
    </dgm:pt>
    <dgm:pt modelId="{9CE18DBF-9434-4B2E-BADD-0922264ED329}" type="pres">
      <dgm:prSet presAssocID="{77950103-CF2E-45AA-A11D-AB978A7FB794}" presName="node" presStyleLbl="node1" presStyleIdx="1" presStyleCnt="10">
        <dgm:presLayoutVars>
          <dgm:bulletEnabled val="1"/>
        </dgm:presLayoutVars>
      </dgm:prSet>
      <dgm:spPr/>
    </dgm:pt>
    <dgm:pt modelId="{931E3B8C-09DD-4D47-B551-E2EEB61B1E46}" type="pres">
      <dgm:prSet presAssocID="{DAA41804-A345-463F-9A4B-91E74A2E40FB}" presName="sibTrans" presStyleLbl="bgSibTrans2D1" presStyleIdx="1" presStyleCnt="9"/>
      <dgm:spPr/>
    </dgm:pt>
    <dgm:pt modelId="{DC9E2EC9-DCAE-40EC-93D1-0C0616B2F867}" type="pres">
      <dgm:prSet presAssocID="{44C67B5D-B615-4D1E-BCFF-55A4DC46210F}" presName="compNode" presStyleCnt="0"/>
      <dgm:spPr/>
    </dgm:pt>
    <dgm:pt modelId="{F257050E-1277-4070-90D2-F2883E841A12}" type="pres">
      <dgm:prSet presAssocID="{44C67B5D-B615-4D1E-BCFF-55A4DC46210F}" presName="dummyConnPt" presStyleCnt="0"/>
      <dgm:spPr/>
    </dgm:pt>
    <dgm:pt modelId="{F9353BED-C3FE-49D0-A08B-5C7B83BCFAC1}" type="pres">
      <dgm:prSet presAssocID="{44C67B5D-B615-4D1E-BCFF-55A4DC46210F}" presName="node" presStyleLbl="node1" presStyleIdx="2" presStyleCnt="10">
        <dgm:presLayoutVars>
          <dgm:bulletEnabled val="1"/>
        </dgm:presLayoutVars>
      </dgm:prSet>
      <dgm:spPr/>
    </dgm:pt>
    <dgm:pt modelId="{D85D92C7-350A-43EE-AB11-0201D9250BB7}" type="pres">
      <dgm:prSet presAssocID="{F9EFEBC0-6130-4FD8-9945-859A6207058C}" presName="sibTrans" presStyleLbl="bgSibTrans2D1" presStyleIdx="2" presStyleCnt="9"/>
      <dgm:spPr/>
    </dgm:pt>
    <dgm:pt modelId="{F8605E15-82A8-49D5-84FC-7750258366A8}" type="pres">
      <dgm:prSet presAssocID="{9DD95926-BF29-49B2-9189-EC23B4C637EF}" presName="compNode" presStyleCnt="0"/>
      <dgm:spPr/>
    </dgm:pt>
    <dgm:pt modelId="{1839BD94-3A1E-4D22-9DFF-6FC37D90D52C}" type="pres">
      <dgm:prSet presAssocID="{9DD95926-BF29-49B2-9189-EC23B4C637EF}" presName="dummyConnPt" presStyleCnt="0"/>
      <dgm:spPr/>
    </dgm:pt>
    <dgm:pt modelId="{21D9BBD0-2EDA-43EE-A949-1112EF2A7D07}" type="pres">
      <dgm:prSet presAssocID="{9DD95926-BF29-49B2-9189-EC23B4C637EF}" presName="node" presStyleLbl="node1" presStyleIdx="3" presStyleCnt="10">
        <dgm:presLayoutVars>
          <dgm:bulletEnabled val="1"/>
        </dgm:presLayoutVars>
      </dgm:prSet>
      <dgm:spPr/>
    </dgm:pt>
    <dgm:pt modelId="{16CA92E3-9125-4B56-940B-1F60484D1584}" type="pres">
      <dgm:prSet presAssocID="{3422A12B-7067-4E6E-B17D-4CD2D501C63B}" presName="sibTrans" presStyleLbl="bgSibTrans2D1" presStyleIdx="3" presStyleCnt="9"/>
      <dgm:spPr/>
    </dgm:pt>
    <dgm:pt modelId="{D55B9EC9-344E-49D4-82AB-9695B3300484}" type="pres">
      <dgm:prSet presAssocID="{BAACF975-36E1-430E-8A9F-E79E67961FDE}" presName="compNode" presStyleCnt="0"/>
      <dgm:spPr/>
    </dgm:pt>
    <dgm:pt modelId="{0448FF9F-37AF-490B-A6A6-3514549C7E6D}" type="pres">
      <dgm:prSet presAssocID="{BAACF975-36E1-430E-8A9F-E79E67961FDE}" presName="dummyConnPt" presStyleCnt="0"/>
      <dgm:spPr/>
    </dgm:pt>
    <dgm:pt modelId="{21268CC8-702E-4BD3-82B6-300A9A8A7803}" type="pres">
      <dgm:prSet presAssocID="{BAACF975-36E1-430E-8A9F-E79E67961FDE}" presName="node" presStyleLbl="node1" presStyleIdx="4" presStyleCnt="10">
        <dgm:presLayoutVars>
          <dgm:bulletEnabled val="1"/>
        </dgm:presLayoutVars>
      </dgm:prSet>
      <dgm:spPr/>
    </dgm:pt>
    <dgm:pt modelId="{3B392416-C30A-4121-8BC0-651F6F0D2B0A}" type="pres">
      <dgm:prSet presAssocID="{12BB8989-6B68-4ECE-9BA1-B3CDD92D51C6}" presName="sibTrans" presStyleLbl="bgSibTrans2D1" presStyleIdx="4" presStyleCnt="9"/>
      <dgm:spPr/>
    </dgm:pt>
    <dgm:pt modelId="{9A3D10A5-3781-471B-8D06-6CCE79A3DFBC}" type="pres">
      <dgm:prSet presAssocID="{CC705F51-C6A2-44E9-B616-7017BF423E4D}" presName="compNode" presStyleCnt="0"/>
      <dgm:spPr/>
    </dgm:pt>
    <dgm:pt modelId="{3CCBD7ED-5AC1-4A87-B778-158B1C49C2ED}" type="pres">
      <dgm:prSet presAssocID="{CC705F51-C6A2-44E9-B616-7017BF423E4D}" presName="dummyConnPt" presStyleCnt="0"/>
      <dgm:spPr/>
    </dgm:pt>
    <dgm:pt modelId="{B6A27194-4A42-43EF-B14C-F7DD14769077}" type="pres">
      <dgm:prSet presAssocID="{CC705F51-C6A2-44E9-B616-7017BF423E4D}" presName="node" presStyleLbl="node1" presStyleIdx="5" presStyleCnt="10">
        <dgm:presLayoutVars>
          <dgm:bulletEnabled val="1"/>
        </dgm:presLayoutVars>
      </dgm:prSet>
      <dgm:spPr/>
    </dgm:pt>
    <dgm:pt modelId="{CB7DBE76-B08C-4050-BD0E-11A62D797845}" type="pres">
      <dgm:prSet presAssocID="{E1904796-1DA5-478D-961D-4B9D501DFC5F}" presName="sibTrans" presStyleLbl="bgSibTrans2D1" presStyleIdx="5" presStyleCnt="9"/>
      <dgm:spPr/>
    </dgm:pt>
    <dgm:pt modelId="{D215CBC6-42C2-4250-A766-57848218D34F}" type="pres">
      <dgm:prSet presAssocID="{EC64E757-CC92-492D-BD9C-910BF9A54F3B}" presName="compNode" presStyleCnt="0"/>
      <dgm:spPr/>
    </dgm:pt>
    <dgm:pt modelId="{E6DCF2BB-A118-4D55-BA61-6006DD7A6AA6}" type="pres">
      <dgm:prSet presAssocID="{EC64E757-CC92-492D-BD9C-910BF9A54F3B}" presName="dummyConnPt" presStyleCnt="0"/>
      <dgm:spPr/>
    </dgm:pt>
    <dgm:pt modelId="{6577695A-F622-476C-BB66-6FAEF83DE1B3}" type="pres">
      <dgm:prSet presAssocID="{EC64E757-CC92-492D-BD9C-910BF9A54F3B}" presName="node" presStyleLbl="node1" presStyleIdx="6" presStyleCnt="10">
        <dgm:presLayoutVars>
          <dgm:bulletEnabled val="1"/>
        </dgm:presLayoutVars>
      </dgm:prSet>
      <dgm:spPr/>
    </dgm:pt>
    <dgm:pt modelId="{D5E4186F-7349-4FD2-B415-F6B12B6506E9}" type="pres">
      <dgm:prSet presAssocID="{635CD693-9F83-45D5-98EB-51AF23DBF7CC}" presName="sibTrans" presStyleLbl="bgSibTrans2D1" presStyleIdx="6" presStyleCnt="9"/>
      <dgm:spPr/>
    </dgm:pt>
    <dgm:pt modelId="{2BDDFA3D-B687-4D23-B1B0-813DE1F1F0EC}" type="pres">
      <dgm:prSet presAssocID="{56E95D85-25D6-4622-93BE-0428FED8655F}" presName="compNode" presStyleCnt="0"/>
      <dgm:spPr/>
    </dgm:pt>
    <dgm:pt modelId="{FC4BBF47-4A14-4481-AF61-86A5CDB44F5F}" type="pres">
      <dgm:prSet presAssocID="{56E95D85-25D6-4622-93BE-0428FED8655F}" presName="dummyConnPt" presStyleCnt="0"/>
      <dgm:spPr/>
    </dgm:pt>
    <dgm:pt modelId="{1325E5EB-BD40-4896-8D0A-955D91346BCB}" type="pres">
      <dgm:prSet presAssocID="{56E95D85-25D6-4622-93BE-0428FED8655F}" presName="node" presStyleLbl="node1" presStyleIdx="7" presStyleCnt="10">
        <dgm:presLayoutVars>
          <dgm:bulletEnabled val="1"/>
        </dgm:presLayoutVars>
      </dgm:prSet>
      <dgm:spPr/>
    </dgm:pt>
    <dgm:pt modelId="{8A6E4B3D-156A-473B-89BF-911E23A70B6B}" type="pres">
      <dgm:prSet presAssocID="{24254B55-9629-477B-B5DA-A5E07A3FD455}" presName="sibTrans" presStyleLbl="bgSibTrans2D1" presStyleIdx="7" presStyleCnt="9"/>
      <dgm:spPr/>
    </dgm:pt>
    <dgm:pt modelId="{27EECA3E-15B6-4EF6-B036-CF28EC5087B2}" type="pres">
      <dgm:prSet presAssocID="{F981A23D-11DF-4A1C-BF04-FAA438DD6665}" presName="compNode" presStyleCnt="0"/>
      <dgm:spPr/>
    </dgm:pt>
    <dgm:pt modelId="{21BE54A8-D72E-42AB-B003-284AF40061BE}" type="pres">
      <dgm:prSet presAssocID="{F981A23D-11DF-4A1C-BF04-FAA438DD6665}" presName="dummyConnPt" presStyleCnt="0"/>
      <dgm:spPr/>
    </dgm:pt>
    <dgm:pt modelId="{710A3F38-6A0A-4120-91D7-0F72B258AF38}" type="pres">
      <dgm:prSet presAssocID="{F981A23D-11DF-4A1C-BF04-FAA438DD6665}" presName="node" presStyleLbl="node1" presStyleIdx="8" presStyleCnt="10">
        <dgm:presLayoutVars>
          <dgm:bulletEnabled val="1"/>
        </dgm:presLayoutVars>
      </dgm:prSet>
      <dgm:spPr/>
    </dgm:pt>
    <dgm:pt modelId="{7ED466FD-7EA4-4B36-B4BA-B19446B6C04C}" type="pres">
      <dgm:prSet presAssocID="{E6233005-8FCD-47D1-80F6-A28EDF8F9ECE}" presName="sibTrans" presStyleLbl="bgSibTrans2D1" presStyleIdx="8" presStyleCnt="9"/>
      <dgm:spPr/>
    </dgm:pt>
    <dgm:pt modelId="{D9490521-66A6-4D46-A4F6-1EAE700909D9}" type="pres">
      <dgm:prSet presAssocID="{7C2229A4-7B67-4AF3-8B5D-CD2631AAA4B6}" presName="compNode" presStyleCnt="0"/>
      <dgm:spPr/>
    </dgm:pt>
    <dgm:pt modelId="{C6F664B9-675F-499C-928F-3887646A5619}" type="pres">
      <dgm:prSet presAssocID="{7C2229A4-7B67-4AF3-8B5D-CD2631AAA4B6}" presName="dummyConnPt" presStyleCnt="0"/>
      <dgm:spPr/>
    </dgm:pt>
    <dgm:pt modelId="{23B16397-28D4-4AD8-8DAF-18A87C9C6B12}" type="pres">
      <dgm:prSet presAssocID="{7C2229A4-7B67-4AF3-8B5D-CD2631AAA4B6}" presName="node" presStyleLbl="node1" presStyleIdx="9" presStyleCnt="10">
        <dgm:presLayoutVars>
          <dgm:bulletEnabled val="1"/>
        </dgm:presLayoutVars>
      </dgm:prSet>
      <dgm:spPr/>
    </dgm:pt>
  </dgm:ptLst>
  <dgm:cxnLst>
    <dgm:cxn modelId="{5131A30B-EABC-4F60-AA6F-BEC594E4B18C}" srcId="{AD1206E9-BF67-4C62-9501-4DB009436F8D}" destId="{ED29BFD7-E9E2-4DCF-880E-FF4C942E28DD}" srcOrd="0" destOrd="0" parTransId="{34BC702F-B50E-4C62-89A8-DAC1B5612628}" sibTransId="{4E6C1ED0-4E86-4B26-AB95-644B770F4B86}"/>
    <dgm:cxn modelId="{0F62580D-16D1-4933-BCC8-4DC81EBADC20}" srcId="{AD1206E9-BF67-4C62-9501-4DB009436F8D}" destId="{56E95D85-25D6-4622-93BE-0428FED8655F}" srcOrd="7" destOrd="0" parTransId="{E1A208CF-061A-4D6E-B7A7-26A2A7668976}" sibTransId="{24254B55-9629-477B-B5DA-A5E07A3FD455}"/>
    <dgm:cxn modelId="{20F19117-92B7-4A42-BCBE-3FD3E5906EE7}" srcId="{44C67B5D-B615-4D1E-BCFF-55A4DC46210F}" destId="{764A6418-793F-4A83-89AB-B344EF859732}" srcOrd="0" destOrd="0" parTransId="{B731AF23-A843-4FE8-9069-2E5A704D5D7D}" sibTransId="{D616BD5C-E649-4673-889F-760F0CD3EE1A}"/>
    <dgm:cxn modelId="{9DD19517-6F65-48D5-B42D-B731179F7243}" srcId="{AD1206E9-BF67-4C62-9501-4DB009436F8D}" destId="{BAACF975-36E1-430E-8A9F-E79E67961FDE}" srcOrd="4" destOrd="0" parTransId="{F67A26CA-1182-4779-B55A-3AE78D8FBF4A}" sibTransId="{12BB8989-6B68-4ECE-9BA1-B3CDD92D51C6}"/>
    <dgm:cxn modelId="{F360371A-0BF3-4F8E-AC3C-CB62B7ECA0A7}" type="presOf" srcId="{EFF9CAC9-74FE-4D73-999D-A01B7E5B9BD1}" destId="{23B16397-28D4-4AD8-8DAF-18A87C9C6B12}" srcOrd="0" destOrd="1" presId="urn:microsoft.com/office/officeart/2005/8/layout/bProcess4"/>
    <dgm:cxn modelId="{2F5FE023-05C5-4B96-AD76-566154CEF3E4}" type="presOf" srcId="{4E6C1ED0-4E86-4B26-AB95-644B770F4B86}" destId="{3EDB4408-31BB-451A-8B4F-47B8BA8246B6}" srcOrd="0" destOrd="0" presId="urn:microsoft.com/office/officeart/2005/8/layout/bProcess4"/>
    <dgm:cxn modelId="{BF673724-4CDD-41B9-A14C-8FA84615EEFC}" srcId="{EC64E757-CC92-492D-BD9C-910BF9A54F3B}" destId="{EACEF8B3-3F19-4B0B-9266-C3DB159A6103}" srcOrd="0" destOrd="0" parTransId="{D1F4F932-8BAF-4671-92D5-2F3DC287ECDB}" sibTransId="{CC634B43-752C-4DD0-A7F0-CFF957163FCC}"/>
    <dgm:cxn modelId="{72467827-E3DD-4CFD-8854-811FDB39B097}" type="presOf" srcId="{ED29BFD7-E9E2-4DCF-880E-FF4C942E28DD}" destId="{350A59CA-A835-44D7-926D-2EF8209F6E1F}" srcOrd="0" destOrd="0" presId="urn:microsoft.com/office/officeart/2005/8/layout/bProcess4"/>
    <dgm:cxn modelId="{0D216D2C-7475-413A-B76F-01EBF8A3F9ED}" type="presOf" srcId="{F4624478-6911-45F8-9AFC-F559395A45AF}" destId="{1325E5EB-BD40-4896-8D0A-955D91346BCB}" srcOrd="0" destOrd="1" presId="urn:microsoft.com/office/officeart/2005/8/layout/bProcess4"/>
    <dgm:cxn modelId="{33305637-FA52-41A7-B350-6EE8B92C284D}" type="presOf" srcId="{12BB8989-6B68-4ECE-9BA1-B3CDD92D51C6}" destId="{3B392416-C30A-4121-8BC0-651F6F0D2B0A}" srcOrd="0" destOrd="0" presId="urn:microsoft.com/office/officeart/2005/8/layout/bProcess4"/>
    <dgm:cxn modelId="{AF52673F-EBAA-4C00-AC9F-827D8373B53E}" type="presOf" srcId="{CC705F51-C6A2-44E9-B616-7017BF423E4D}" destId="{B6A27194-4A42-43EF-B14C-F7DD14769077}" srcOrd="0" destOrd="0" presId="urn:microsoft.com/office/officeart/2005/8/layout/bProcess4"/>
    <dgm:cxn modelId="{1823A040-1E01-4CD0-B51C-45F06BF800DD}" type="presOf" srcId="{AD1206E9-BF67-4C62-9501-4DB009436F8D}" destId="{597813A8-22DC-44B5-9BCA-6972DB24743B}" srcOrd="0" destOrd="0" presId="urn:microsoft.com/office/officeart/2005/8/layout/bProcess4"/>
    <dgm:cxn modelId="{83B02544-255B-4378-B417-365E6E5E70CA}" type="presOf" srcId="{E1904796-1DA5-478D-961D-4B9D501DFC5F}" destId="{CB7DBE76-B08C-4050-BD0E-11A62D797845}" srcOrd="0" destOrd="0" presId="urn:microsoft.com/office/officeart/2005/8/layout/bProcess4"/>
    <dgm:cxn modelId="{E1C12667-25F9-4954-A5D2-A3CBF576F62A}" type="presOf" srcId="{44C67B5D-B615-4D1E-BCFF-55A4DC46210F}" destId="{F9353BED-C3FE-49D0-A08B-5C7B83BCFAC1}" srcOrd="0" destOrd="0" presId="urn:microsoft.com/office/officeart/2005/8/layout/bProcess4"/>
    <dgm:cxn modelId="{237A6748-27D2-404C-8F81-A553BBDA4971}" type="presOf" srcId="{DAA41804-A345-463F-9A4B-91E74A2E40FB}" destId="{931E3B8C-09DD-4D47-B551-E2EEB61B1E46}" srcOrd="0" destOrd="0" presId="urn:microsoft.com/office/officeart/2005/8/layout/bProcess4"/>
    <dgm:cxn modelId="{84813F49-6D59-42F3-A97D-99ADCA4ACBE6}" srcId="{F981A23D-11DF-4A1C-BF04-FAA438DD6665}" destId="{0A1979E6-2F2F-4FAB-80F8-E934F0F9680C}" srcOrd="0" destOrd="0" parTransId="{968553CC-BEF5-4F0C-B9AB-8CD32202B308}" sibTransId="{C2F74B7A-BD42-43D9-B82E-D156302F2EA3}"/>
    <dgm:cxn modelId="{C8AFAC6D-5F09-40A4-B6BF-3DD4B0181640}" type="presOf" srcId="{764A6418-793F-4A83-89AB-B344EF859732}" destId="{F9353BED-C3FE-49D0-A08B-5C7B83BCFAC1}" srcOrd="0" destOrd="1" presId="urn:microsoft.com/office/officeart/2005/8/layout/bProcess4"/>
    <dgm:cxn modelId="{C66C2D51-EBF5-45D1-8645-906E3A20C1D0}" type="presOf" srcId="{A089548C-A663-44E1-B3EA-66C408FBB708}" destId="{B6A27194-4A42-43EF-B14C-F7DD14769077}" srcOrd="0" destOrd="1" presId="urn:microsoft.com/office/officeart/2005/8/layout/bProcess4"/>
    <dgm:cxn modelId="{F17E4552-6DCA-4E3F-9CB2-5EF671266337}" type="presOf" srcId="{EACEF8B3-3F19-4B0B-9266-C3DB159A6103}" destId="{6577695A-F622-476C-BB66-6FAEF83DE1B3}" srcOrd="0" destOrd="1" presId="urn:microsoft.com/office/officeart/2005/8/layout/bProcess4"/>
    <dgm:cxn modelId="{5DA7E054-5BEB-4AC9-A59F-0294361B4A28}" srcId="{ED29BFD7-E9E2-4DCF-880E-FF4C942E28DD}" destId="{569AA968-678A-4E96-86C7-673EBF1A8FE3}" srcOrd="0" destOrd="0" parTransId="{A3DD39E9-9D8B-4717-BBEC-76F6AB741439}" sibTransId="{7B59990F-6C13-48B4-9A52-F61B8DD0073B}"/>
    <dgm:cxn modelId="{B9F45D7A-5332-4125-8053-0AAF22E4513C}" srcId="{AD1206E9-BF67-4C62-9501-4DB009436F8D}" destId="{CC705F51-C6A2-44E9-B616-7017BF423E4D}" srcOrd="5" destOrd="0" parTransId="{87213ABB-E062-4439-BBD2-624C821DC255}" sibTransId="{E1904796-1DA5-478D-961D-4B9D501DFC5F}"/>
    <dgm:cxn modelId="{A93D657B-D9B3-42A1-862D-7D48456BA9CC}" srcId="{56E95D85-25D6-4622-93BE-0428FED8655F}" destId="{F4624478-6911-45F8-9AFC-F559395A45AF}" srcOrd="0" destOrd="0" parTransId="{4B8583CB-5FCE-4051-B0B4-15DD523C43A3}" sibTransId="{E39651B4-C223-43B0-991E-E8D4BC7B845E}"/>
    <dgm:cxn modelId="{FA8A087E-AA4A-4253-A551-6B9D53CE8F3E}" type="presOf" srcId="{3422A12B-7067-4E6E-B17D-4CD2D501C63B}" destId="{16CA92E3-9125-4B56-940B-1F60484D1584}" srcOrd="0" destOrd="0" presId="urn:microsoft.com/office/officeart/2005/8/layout/bProcess4"/>
    <dgm:cxn modelId="{B3A66188-580E-4014-88FA-A3A732DF5558}" type="presOf" srcId="{F8F1AD56-CF96-4A2C-BFBF-D33C84BF6E28}" destId="{21268CC8-702E-4BD3-82B6-300A9A8A7803}" srcOrd="0" destOrd="1" presId="urn:microsoft.com/office/officeart/2005/8/layout/bProcess4"/>
    <dgm:cxn modelId="{24848F8A-8FF2-4DF9-99E5-BDD6C14BA893}" srcId="{77950103-CF2E-45AA-A11D-AB978A7FB794}" destId="{8BB20FB2-76DA-4AED-ADA5-4F7C913D5980}" srcOrd="0" destOrd="0" parTransId="{CC34784A-52C2-4BBF-A344-AA04D181CC0A}" sibTransId="{16F3B217-6FA3-4EF1-8BA0-223601AB085F}"/>
    <dgm:cxn modelId="{397CE995-BED7-4994-9464-C4CFF0D500DE}" srcId="{AD1206E9-BF67-4C62-9501-4DB009436F8D}" destId="{EC64E757-CC92-492D-BD9C-910BF9A54F3B}" srcOrd="6" destOrd="0" parTransId="{2C840B4A-9AE0-4A82-B13D-3F99588879D3}" sibTransId="{635CD693-9F83-45D5-98EB-51AF23DBF7CC}"/>
    <dgm:cxn modelId="{76DCD898-1303-4343-BB18-A8F3BD5A397E}" type="presOf" srcId="{569AA968-678A-4E96-86C7-673EBF1A8FE3}" destId="{350A59CA-A835-44D7-926D-2EF8209F6E1F}" srcOrd="0" destOrd="1" presId="urn:microsoft.com/office/officeart/2005/8/layout/bProcess4"/>
    <dgm:cxn modelId="{AA589A9B-599E-4D85-83A5-89FA03047168}" type="presOf" srcId="{7C2229A4-7B67-4AF3-8B5D-CD2631AAA4B6}" destId="{23B16397-28D4-4AD8-8DAF-18A87C9C6B12}" srcOrd="0" destOrd="0" presId="urn:microsoft.com/office/officeart/2005/8/layout/bProcess4"/>
    <dgm:cxn modelId="{1629AC9C-EBFE-4F39-8939-9AB5033129EF}" type="presOf" srcId="{CBA1C390-3457-4444-8291-9646DF0F4752}" destId="{21D9BBD0-2EDA-43EE-A949-1112EF2A7D07}" srcOrd="0" destOrd="1" presId="urn:microsoft.com/office/officeart/2005/8/layout/bProcess4"/>
    <dgm:cxn modelId="{28E2089D-E85F-44AF-83ED-8F5663550EF8}" type="presOf" srcId="{77950103-CF2E-45AA-A11D-AB978A7FB794}" destId="{9CE18DBF-9434-4B2E-BADD-0922264ED329}" srcOrd="0" destOrd="0" presId="urn:microsoft.com/office/officeart/2005/8/layout/bProcess4"/>
    <dgm:cxn modelId="{A706499D-F7A6-4F53-9470-84F2BB63CE9C}" type="presOf" srcId="{9DD95926-BF29-49B2-9189-EC23B4C637EF}" destId="{21D9BBD0-2EDA-43EE-A949-1112EF2A7D07}" srcOrd="0" destOrd="0" presId="urn:microsoft.com/office/officeart/2005/8/layout/bProcess4"/>
    <dgm:cxn modelId="{0B9DC2A1-AF6D-4269-ABAA-C3D1A8A2088C}" type="presOf" srcId="{F9EFEBC0-6130-4FD8-9945-859A6207058C}" destId="{D85D92C7-350A-43EE-AB11-0201D9250BB7}" srcOrd="0" destOrd="0" presId="urn:microsoft.com/office/officeart/2005/8/layout/bProcess4"/>
    <dgm:cxn modelId="{E4C75BA3-EDC6-4B88-BF9B-55F5005AD6DF}" srcId="{AD1206E9-BF67-4C62-9501-4DB009436F8D}" destId="{F981A23D-11DF-4A1C-BF04-FAA438DD6665}" srcOrd="8" destOrd="0" parTransId="{1791A502-E06C-4084-9102-FE8371C0A1A8}" sibTransId="{E6233005-8FCD-47D1-80F6-A28EDF8F9ECE}"/>
    <dgm:cxn modelId="{C2CE55A8-EC8F-4355-A698-D34A6A5F8DD9}" type="presOf" srcId="{8BB20FB2-76DA-4AED-ADA5-4F7C913D5980}" destId="{9CE18DBF-9434-4B2E-BADD-0922264ED329}" srcOrd="0" destOrd="1" presId="urn:microsoft.com/office/officeart/2005/8/layout/bProcess4"/>
    <dgm:cxn modelId="{0A7601AD-ED2D-4938-996B-8974D86BDAB8}" type="presOf" srcId="{EC64E757-CC92-492D-BD9C-910BF9A54F3B}" destId="{6577695A-F622-476C-BB66-6FAEF83DE1B3}" srcOrd="0" destOrd="0" presId="urn:microsoft.com/office/officeart/2005/8/layout/bProcess4"/>
    <dgm:cxn modelId="{6EA184C1-4EC6-40C0-9764-6A19642881F6}" type="presOf" srcId="{BAACF975-36E1-430E-8A9F-E79E67961FDE}" destId="{21268CC8-702E-4BD3-82B6-300A9A8A7803}" srcOrd="0" destOrd="0" presId="urn:microsoft.com/office/officeart/2005/8/layout/bProcess4"/>
    <dgm:cxn modelId="{9A17DCC1-47E5-4780-BF2C-5F37074EDBD2}" srcId="{AD1206E9-BF67-4C62-9501-4DB009436F8D}" destId="{9DD95926-BF29-49B2-9189-EC23B4C637EF}" srcOrd="3" destOrd="0" parTransId="{8C1EE9C1-6DBC-4F63-BD4B-093FF6F05F7F}" sibTransId="{3422A12B-7067-4E6E-B17D-4CD2D501C63B}"/>
    <dgm:cxn modelId="{1C4C60C3-20A8-4243-A6AA-48489012B459}" type="presOf" srcId="{E6233005-8FCD-47D1-80F6-A28EDF8F9ECE}" destId="{7ED466FD-7EA4-4B36-B4BA-B19446B6C04C}" srcOrd="0" destOrd="0" presId="urn:microsoft.com/office/officeart/2005/8/layout/bProcess4"/>
    <dgm:cxn modelId="{2AFC7ECE-F978-4A53-96DB-9C8E1468BB80}" srcId="{BAACF975-36E1-430E-8A9F-E79E67961FDE}" destId="{F8F1AD56-CF96-4A2C-BFBF-D33C84BF6E28}" srcOrd="0" destOrd="0" parTransId="{40AF1D57-B5C4-4DD5-AAD8-A49E850D3359}" sibTransId="{C593250C-2E43-4678-81CD-5FC25BBC2AD6}"/>
    <dgm:cxn modelId="{3CDD86D0-3ACC-4397-8F6F-012989508401}" srcId="{AD1206E9-BF67-4C62-9501-4DB009436F8D}" destId="{7C2229A4-7B67-4AF3-8B5D-CD2631AAA4B6}" srcOrd="9" destOrd="0" parTransId="{7C1F467B-45DC-451D-A8DD-600640E7D050}" sibTransId="{59A3E169-D05F-4A95-980A-02B8A4232C6C}"/>
    <dgm:cxn modelId="{9B5776D2-F31E-41BB-8DDD-855A9D4CF5A8}" type="presOf" srcId="{24254B55-9629-477B-B5DA-A5E07A3FD455}" destId="{8A6E4B3D-156A-473B-89BF-911E23A70B6B}" srcOrd="0" destOrd="0" presId="urn:microsoft.com/office/officeart/2005/8/layout/bProcess4"/>
    <dgm:cxn modelId="{14A81AD5-B13F-476E-8656-A6EFB652581E}" srcId="{AD1206E9-BF67-4C62-9501-4DB009436F8D}" destId="{77950103-CF2E-45AA-A11D-AB978A7FB794}" srcOrd="1" destOrd="0" parTransId="{B59303B7-E1F8-48B6-A84C-042EF8B5A9B8}" sibTransId="{DAA41804-A345-463F-9A4B-91E74A2E40FB}"/>
    <dgm:cxn modelId="{75F80BDB-F6AC-4E67-B602-3BD1BB0218C5}" srcId="{CC705F51-C6A2-44E9-B616-7017BF423E4D}" destId="{A089548C-A663-44E1-B3EA-66C408FBB708}" srcOrd="0" destOrd="0" parTransId="{5AC091B7-F58F-4956-8166-3B6338B6299B}" sibTransId="{AFFD047B-C56B-4367-8D47-77A633239BA3}"/>
    <dgm:cxn modelId="{13AB41E2-7EC4-4771-8FF9-5A67D61915C6}" srcId="{9DD95926-BF29-49B2-9189-EC23B4C637EF}" destId="{CBA1C390-3457-4444-8291-9646DF0F4752}" srcOrd="0" destOrd="0" parTransId="{16F855D1-AB01-4D1D-8B03-D5BE19820E93}" sibTransId="{15EE2532-44B1-46D7-95EB-87B81BF4D371}"/>
    <dgm:cxn modelId="{009FB5E4-CFA7-4F30-B5FB-E74EAECE76BF}" type="presOf" srcId="{56E95D85-25D6-4622-93BE-0428FED8655F}" destId="{1325E5EB-BD40-4896-8D0A-955D91346BCB}" srcOrd="0" destOrd="0" presId="urn:microsoft.com/office/officeart/2005/8/layout/bProcess4"/>
    <dgm:cxn modelId="{7C63BFE7-4420-4FE5-9731-94DA180B84B3}" type="presOf" srcId="{F981A23D-11DF-4A1C-BF04-FAA438DD6665}" destId="{710A3F38-6A0A-4120-91D7-0F72B258AF38}" srcOrd="0" destOrd="0" presId="urn:microsoft.com/office/officeart/2005/8/layout/bProcess4"/>
    <dgm:cxn modelId="{6BA843EA-D75F-4494-B20F-AAC285ED4C54}" type="presOf" srcId="{635CD693-9F83-45D5-98EB-51AF23DBF7CC}" destId="{D5E4186F-7349-4FD2-B415-F6B12B6506E9}" srcOrd="0" destOrd="0" presId="urn:microsoft.com/office/officeart/2005/8/layout/bProcess4"/>
    <dgm:cxn modelId="{9B5FF6F1-6743-41AA-A84F-82F5A74907C2}" type="presOf" srcId="{0A1979E6-2F2F-4FAB-80F8-E934F0F9680C}" destId="{710A3F38-6A0A-4120-91D7-0F72B258AF38}" srcOrd="0" destOrd="1" presId="urn:microsoft.com/office/officeart/2005/8/layout/bProcess4"/>
    <dgm:cxn modelId="{4639E2F2-734E-4204-BD1E-7757C0990B6E}" srcId="{7C2229A4-7B67-4AF3-8B5D-CD2631AAA4B6}" destId="{EFF9CAC9-74FE-4D73-999D-A01B7E5B9BD1}" srcOrd="0" destOrd="0" parTransId="{D0AAB1BB-E7C4-4F43-AB8C-E40A9D6F8406}" sibTransId="{022DE591-1F15-43BA-8608-4BAEC9A32568}"/>
    <dgm:cxn modelId="{1C5CFCF8-0294-443B-9EB2-539ADBF16C5F}" srcId="{AD1206E9-BF67-4C62-9501-4DB009436F8D}" destId="{44C67B5D-B615-4D1E-BCFF-55A4DC46210F}" srcOrd="2" destOrd="0" parTransId="{9D42C0C5-A03E-408D-B89D-583389C0A816}" sibTransId="{F9EFEBC0-6130-4FD8-9945-859A6207058C}"/>
    <dgm:cxn modelId="{E767D1BC-FB8C-4CC7-8EF2-B5DEE6731D6B}" type="presParOf" srcId="{597813A8-22DC-44B5-9BCA-6972DB24743B}" destId="{08188F34-2816-41EC-9F26-21E567E9873A}" srcOrd="0" destOrd="0" presId="urn:microsoft.com/office/officeart/2005/8/layout/bProcess4"/>
    <dgm:cxn modelId="{16E525A0-3133-46D6-9428-B698BF3CFA3B}" type="presParOf" srcId="{08188F34-2816-41EC-9F26-21E567E9873A}" destId="{B757BDE1-A7A3-457B-A2DC-6DE714773F02}" srcOrd="0" destOrd="0" presId="urn:microsoft.com/office/officeart/2005/8/layout/bProcess4"/>
    <dgm:cxn modelId="{6513567F-3640-4191-938F-A38202ACDC44}" type="presParOf" srcId="{08188F34-2816-41EC-9F26-21E567E9873A}" destId="{350A59CA-A835-44D7-926D-2EF8209F6E1F}" srcOrd="1" destOrd="0" presId="urn:microsoft.com/office/officeart/2005/8/layout/bProcess4"/>
    <dgm:cxn modelId="{B6FF7F6E-1F15-4382-944B-DA634F073F4C}" type="presParOf" srcId="{597813A8-22DC-44B5-9BCA-6972DB24743B}" destId="{3EDB4408-31BB-451A-8B4F-47B8BA8246B6}" srcOrd="1" destOrd="0" presId="urn:microsoft.com/office/officeart/2005/8/layout/bProcess4"/>
    <dgm:cxn modelId="{5466E338-48ED-4DCE-A6E8-C904D948A949}" type="presParOf" srcId="{597813A8-22DC-44B5-9BCA-6972DB24743B}" destId="{D7B269AA-3BA3-41B9-9F95-43F34599B60A}" srcOrd="2" destOrd="0" presId="urn:microsoft.com/office/officeart/2005/8/layout/bProcess4"/>
    <dgm:cxn modelId="{A929EC22-998D-4A8A-BADE-EE54996D091B}" type="presParOf" srcId="{D7B269AA-3BA3-41B9-9F95-43F34599B60A}" destId="{547672C6-6779-45B5-BA53-2F7BFBF6AC10}" srcOrd="0" destOrd="0" presId="urn:microsoft.com/office/officeart/2005/8/layout/bProcess4"/>
    <dgm:cxn modelId="{346DA1E1-607C-4DD3-96B4-7D8CD9701D79}" type="presParOf" srcId="{D7B269AA-3BA3-41B9-9F95-43F34599B60A}" destId="{9CE18DBF-9434-4B2E-BADD-0922264ED329}" srcOrd="1" destOrd="0" presId="urn:microsoft.com/office/officeart/2005/8/layout/bProcess4"/>
    <dgm:cxn modelId="{B949C20B-C148-4DF1-AA61-54F7BD6F8112}" type="presParOf" srcId="{597813A8-22DC-44B5-9BCA-6972DB24743B}" destId="{931E3B8C-09DD-4D47-B551-E2EEB61B1E46}" srcOrd="3" destOrd="0" presId="urn:microsoft.com/office/officeart/2005/8/layout/bProcess4"/>
    <dgm:cxn modelId="{67451028-25B9-4D4E-A7F9-C5E4D3D33D08}" type="presParOf" srcId="{597813A8-22DC-44B5-9BCA-6972DB24743B}" destId="{DC9E2EC9-DCAE-40EC-93D1-0C0616B2F867}" srcOrd="4" destOrd="0" presId="urn:microsoft.com/office/officeart/2005/8/layout/bProcess4"/>
    <dgm:cxn modelId="{9B750B4B-4085-4682-A37A-0EE57AADE961}" type="presParOf" srcId="{DC9E2EC9-DCAE-40EC-93D1-0C0616B2F867}" destId="{F257050E-1277-4070-90D2-F2883E841A12}" srcOrd="0" destOrd="0" presId="urn:microsoft.com/office/officeart/2005/8/layout/bProcess4"/>
    <dgm:cxn modelId="{9A67B461-EB4A-4975-BB01-BA461262340B}" type="presParOf" srcId="{DC9E2EC9-DCAE-40EC-93D1-0C0616B2F867}" destId="{F9353BED-C3FE-49D0-A08B-5C7B83BCFAC1}" srcOrd="1" destOrd="0" presId="urn:microsoft.com/office/officeart/2005/8/layout/bProcess4"/>
    <dgm:cxn modelId="{CB953398-3272-4BB5-9F1F-DE5B737BD2FC}" type="presParOf" srcId="{597813A8-22DC-44B5-9BCA-6972DB24743B}" destId="{D85D92C7-350A-43EE-AB11-0201D9250BB7}" srcOrd="5" destOrd="0" presId="urn:microsoft.com/office/officeart/2005/8/layout/bProcess4"/>
    <dgm:cxn modelId="{6AA2D0FC-8E78-402D-8FE5-6EE074DBB21F}" type="presParOf" srcId="{597813A8-22DC-44B5-9BCA-6972DB24743B}" destId="{F8605E15-82A8-49D5-84FC-7750258366A8}" srcOrd="6" destOrd="0" presId="urn:microsoft.com/office/officeart/2005/8/layout/bProcess4"/>
    <dgm:cxn modelId="{9178B2A2-172E-497A-BD3D-F12C7A4C25B0}" type="presParOf" srcId="{F8605E15-82A8-49D5-84FC-7750258366A8}" destId="{1839BD94-3A1E-4D22-9DFF-6FC37D90D52C}" srcOrd="0" destOrd="0" presId="urn:microsoft.com/office/officeart/2005/8/layout/bProcess4"/>
    <dgm:cxn modelId="{A740DE72-42B6-49A6-9E66-C9E5119A2B3F}" type="presParOf" srcId="{F8605E15-82A8-49D5-84FC-7750258366A8}" destId="{21D9BBD0-2EDA-43EE-A949-1112EF2A7D07}" srcOrd="1" destOrd="0" presId="urn:microsoft.com/office/officeart/2005/8/layout/bProcess4"/>
    <dgm:cxn modelId="{9FFB842B-6634-4438-99A8-6084BB8EEE02}" type="presParOf" srcId="{597813A8-22DC-44B5-9BCA-6972DB24743B}" destId="{16CA92E3-9125-4B56-940B-1F60484D1584}" srcOrd="7" destOrd="0" presId="urn:microsoft.com/office/officeart/2005/8/layout/bProcess4"/>
    <dgm:cxn modelId="{3767BD9A-1A61-4E6A-BAD0-855488FA7715}" type="presParOf" srcId="{597813A8-22DC-44B5-9BCA-6972DB24743B}" destId="{D55B9EC9-344E-49D4-82AB-9695B3300484}" srcOrd="8" destOrd="0" presId="urn:microsoft.com/office/officeart/2005/8/layout/bProcess4"/>
    <dgm:cxn modelId="{14EDFBEF-0AAB-4086-BE94-F1E5FC850F6A}" type="presParOf" srcId="{D55B9EC9-344E-49D4-82AB-9695B3300484}" destId="{0448FF9F-37AF-490B-A6A6-3514549C7E6D}" srcOrd="0" destOrd="0" presId="urn:microsoft.com/office/officeart/2005/8/layout/bProcess4"/>
    <dgm:cxn modelId="{F9CAD03A-D488-4CC0-B37B-AD7F9F5E5ACB}" type="presParOf" srcId="{D55B9EC9-344E-49D4-82AB-9695B3300484}" destId="{21268CC8-702E-4BD3-82B6-300A9A8A7803}" srcOrd="1" destOrd="0" presId="urn:microsoft.com/office/officeart/2005/8/layout/bProcess4"/>
    <dgm:cxn modelId="{539E9C05-822F-4874-BC8B-D4A01FD70AE4}" type="presParOf" srcId="{597813A8-22DC-44B5-9BCA-6972DB24743B}" destId="{3B392416-C30A-4121-8BC0-651F6F0D2B0A}" srcOrd="9" destOrd="0" presId="urn:microsoft.com/office/officeart/2005/8/layout/bProcess4"/>
    <dgm:cxn modelId="{48354A79-2774-4254-9EE5-B278BF430356}" type="presParOf" srcId="{597813A8-22DC-44B5-9BCA-6972DB24743B}" destId="{9A3D10A5-3781-471B-8D06-6CCE79A3DFBC}" srcOrd="10" destOrd="0" presId="urn:microsoft.com/office/officeart/2005/8/layout/bProcess4"/>
    <dgm:cxn modelId="{6DF54BA0-72F3-4AD4-9BB9-09129D53AE8B}" type="presParOf" srcId="{9A3D10A5-3781-471B-8D06-6CCE79A3DFBC}" destId="{3CCBD7ED-5AC1-4A87-B778-158B1C49C2ED}" srcOrd="0" destOrd="0" presId="urn:microsoft.com/office/officeart/2005/8/layout/bProcess4"/>
    <dgm:cxn modelId="{AF4BBE39-EE30-48A3-A026-481CE8E31B18}" type="presParOf" srcId="{9A3D10A5-3781-471B-8D06-6CCE79A3DFBC}" destId="{B6A27194-4A42-43EF-B14C-F7DD14769077}" srcOrd="1" destOrd="0" presId="urn:microsoft.com/office/officeart/2005/8/layout/bProcess4"/>
    <dgm:cxn modelId="{4265A476-2D92-4FAF-B4F8-4C931FCA8917}" type="presParOf" srcId="{597813A8-22DC-44B5-9BCA-6972DB24743B}" destId="{CB7DBE76-B08C-4050-BD0E-11A62D797845}" srcOrd="11" destOrd="0" presId="urn:microsoft.com/office/officeart/2005/8/layout/bProcess4"/>
    <dgm:cxn modelId="{010AD9E5-C90B-4A5E-8F1D-B7AF2911697B}" type="presParOf" srcId="{597813A8-22DC-44B5-9BCA-6972DB24743B}" destId="{D215CBC6-42C2-4250-A766-57848218D34F}" srcOrd="12" destOrd="0" presId="urn:microsoft.com/office/officeart/2005/8/layout/bProcess4"/>
    <dgm:cxn modelId="{2F5C4C4E-9DD8-497A-9054-4B2768BE474F}" type="presParOf" srcId="{D215CBC6-42C2-4250-A766-57848218D34F}" destId="{E6DCF2BB-A118-4D55-BA61-6006DD7A6AA6}" srcOrd="0" destOrd="0" presId="urn:microsoft.com/office/officeart/2005/8/layout/bProcess4"/>
    <dgm:cxn modelId="{64667A6B-ABCA-4CB7-A75F-B50450F82508}" type="presParOf" srcId="{D215CBC6-42C2-4250-A766-57848218D34F}" destId="{6577695A-F622-476C-BB66-6FAEF83DE1B3}" srcOrd="1" destOrd="0" presId="urn:microsoft.com/office/officeart/2005/8/layout/bProcess4"/>
    <dgm:cxn modelId="{486FB3D3-6924-4636-A442-11C991964B79}" type="presParOf" srcId="{597813A8-22DC-44B5-9BCA-6972DB24743B}" destId="{D5E4186F-7349-4FD2-B415-F6B12B6506E9}" srcOrd="13" destOrd="0" presId="urn:microsoft.com/office/officeart/2005/8/layout/bProcess4"/>
    <dgm:cxn modelId="{23A6CC1F-4869-47A6-A5FC-2AD878A543F8}" type="presParOf" srcId="{597813A8-22DC-44B5-9BCA-6972DB24743B}" destId="{2BDDFA3D-B687-4D23-B1B0-813DE1F1F0EC}" srcOrd="14" destOrd="0" presId="urn:microsoft.com/office/officeart/2005/8/layout/bProcess4"/>
    <dgm:cxn modelId="{DBB1DEAC-2A89-41A4-9EBE-EA3F7DFBF45E}" type="presParOf" srcId="{2BDDFA3D-B687-4D23-B1B0-813DE1F1F0EC}" destId="{FC4BBF47-4A14-4481-AF61-86A5CDB44F5F}" srcOrd="0" destOrd="0" presId="urn:microsoft.com/office/officeart/2005/8/layout/bProcess4"/>
    <dgm:cxn modelId="{FD7AFD71-EB7F-4240-A443-5B8B94F41677}" type="presParOf" srcId="{2BDDFA3D-B687-4D23-B1B0-813DE1F1F0EC}" destId="{1325E5EB-BD40-4896-8D0A-955D91346BCB}" srcOrd="1" destOrd="0" presId="urn:microsoft.com/office/officeart/2005/8/layout/bProcess4"/>
    <dgm:cxn modelId="{EAFE6069-E2DD-4394-BADD-DF4B3947103A}" type="presParOf" srcId="{597813A8-22DC-44B5-9BCA-6972DB24743B}" destId="{8A6E4B3D-156A-473B-89BF-911E23A70B6B}" srcOrd="15" destOrd="0" presId="urn:microsoft.com/office/officeart/2005/8/layout/bProcess4"/>
    <dgm:cxn modelId="{A171B136-EDE6-43A1-9E59-99DCE5642681}" type="presParOf" srcId="{597813A8-22DC-44B5-9BCA-6972DB24743B}" destId="{27EECA3E-15B6-4EF6-B036-CF28EC5087B2}" srcOrd="16" destOrd="0" presId="urn:microsoft.com/office/officeart/2005/8/layout/bProcess4"/>
    <dgm:cxn modelId="{FB01E8BC-02E7-4FA0-ACDE-C5C0CD160ED6}" type="presParOf" srcId="{27EECA3E-15B6-4EF6-B036-CF28EC5087B2}" destId="{21BE54A8-D72E-42AB-B003-284AF40061BE}" srcOrd="0" destOrd="0" presId="urn:microsoft.com/office/officeart/2005/8/layout/bProcess4"/>
    <dgm:cxn modelId="{00760B95-793F-4431-B961-16EFFD7B7B71}" type="presParOf" srcId="{27EECA3E-15B6-4EF6-B036-CF28EC5087B2}" destId="{710A3F38-6A0A-4120-91D7-0F72B258AF38}" srcOrd="1" destOrd="0" presId="urn:microsoft.com/office/officeart/2005/8/layout/bProcess4"/>
    <dgm:cxn modelId="{04B7709A-8BEF-438B-9AE0-1DB5B2B6C66C}" type="presParOf" srcId="{597813A8-22DC-44B5-9BCA-6972DB24743B}" destId="{7ED466FD-7EA4-4B36-B4BA-B19446B6C04C}" srcOrd="17" destOrd="0" presId="urn:microsoft.com/office/officeart/2005/8/layout/bProcess4"/>
    <dgm:cxn modelId="{90F42C3B-C459-479A-B9E9-42EB8B5951D1}" type="presParOf" srcId="{597813A8-22DC-44B5-9BCA-6972DB24743B}" destId="{D9490521-66A6-4D46-A4F6-1EAE700909D9}" srcOrd="18" destOrd="0" presId="urn:microsoft.com/office/officeart/2005/8/layout/bProcess4"/>
    <dgm:cxn modelId="{459CC89D-43E5-4FB4-9D87-9824A499A7E5}" type="presParOf" srcId="{D9490521-66A6-4D46-A4F6-1EAE700909D9}" destId="{C6F664B9-675F-499C-928F-3887646A5619}" srcOrd="0" destOrd="0" presId="urn:microsoft.com/office/officeart/2005/8/layout/bProcess4"/>
    <dgm:cxn modelId="{CFF2AC44-52E8-435B-9A8A-6EAD136F0E0B}" type="presParOf" srcId="{D9490521-66A6-4D46-A4F6-1EAE700909D9}" destId="{23B16397-28D4-4AD8-8DAF-18A87C9C6B12}"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1206E9-BF67-4C62-9501-4DB009436F8D}" type="doc">
      <dgm:prSet loTypeId="urn:microsoft.com/office/officeart/2005/8/layout/default" loCatId="list" qsTypeId="urn:microsoft.com/office/officeart/2005/8/quickstyle/simple1" qsCatId="simple" csTypeId="urn:microsoft.com/office/officeart/2005/8/colors/accent1_5" csCatId="accent1" phldr="1"/>
      <dgm:spPr/>
    </dgm:pt>
    <dgm:pt modelId="{752A68A9-BE87-47BE-B5D0-D195A3BB54E8}">
      <dgm:prSet phldrT="[文本]"/>
      <dgm:spPr/>
      <dgm:t>
        <a:bodyPr/>
        <a:lstStyle/>
        <a:p>
          <a:r>
            <a:rPr lang="zh-CN" altLang="en-US" dirty="0"/>
            <a:t>搜索引擎</a:t>
          </a:r>
        </a:p>
      </dgm:t>
    </dgm:pt>
    <dgm:pt modelId="{42F92367-23DD-462A-8D6F-75FD7F9CC42B}" type="parTrans" cxnId="{47A751A6-5525-4AFD-92DE-2AF2E0A90B66}">
      <dgm:prSet/>
      <dgm:spPr/>
      <dgm:t>
        <a:bodyPr/>
        <a:lstStyle/>
        <a:p>
          <a:endParaRPr lang="zh-CN" altLang="en-US"/>
        </a:p>
      </dgm:t>
    </dgm:pt>
    <dgm:pt modelId="{D3A91FA9-25CC-498A-ADC9-F163A894F414}" type="sibTrans" cxnId="{47A751A6-5525-4AFD-92DE-2AF2E0A90B66}">
      <dgm:prSet/>
      <dgm:spPr/>
      <dgm:t>
        <a:bodyPr/>
        <a:lstStyle/>
        <a:p>
          <a:endParaRPr lang="zh-CN" altLang="en-US"/>
        </a:p>
      </dgm:t>
    </dgm:pt>
    <dgm:pt modelId="{C072CC76-3138-40E9-96BE-64754522E429}">
      <dgm:prSet phldrT="[文本]"/>
      <dgm:spPr/>
      <dgm:t>
        <a:bodyPr/>
        <a:lstStyle/>
        <a:p>
          <a:r>
            <a:rPr lang="zh-CN" altLang="en-US" dirty="0"/>
            <a:t>密码学</a:t>
          </a:r>
        </a:p>
      </dgm:t>
    </dgm:pt>
    <dgm:pt modelId="{8B30668B-A95C-4E1A-A06C-921B6F1D4D27}" type="parTrans" cxnId="{64313E60-C7CE-44DB-809B-28587565C3D2}">
      <dgm:prSet/>
      <dgm:spPr/>
      <dgm:t>
        <a:bodyPr/>
        <a:lstStyle/>
        <a:p>
          <a:endParaRPr lang="zh-CN" altLang="en-US"/>
        </a:p>
      </dgm:t>
    </dgm:pt>
    <dgm:pt modelId="{8F831717-8508-4421-A57A-F25FC908F3E3}" type="sibTrans" cxnId="{64313E60-C7CE-44DB-809B-28587565C3D2}">
      <dgm:prSet/>
      <dgm:spPr/>
      <dgm:t>
        <a:bodyPr/>
        <a:lstStyle/>
        <a:p>
          <a:endParaRPr lang="zh-CN" altLang="en-US"/>
        </a:p>
      </dgm:t>
    </dgm:pt>
    <dgm:pt modelId="{C2858500-046B-446A-B83A-CBC0EF37E0CF}">
      <dgm:prSet phldrT="[文本]"/>
      <dgm:spPr/>
      <dgm:t>
        <a:bodyPr/>
        <a:lstStyle/>
        <a:p>
          <a:r>
            <a:rPr lang="zh-CN" altLang="en-US" dirty="0"/>
            <a:t>存储</a:t>
          </a:r>
        </a:p>
      </dgm:t>
    </dgm:pt>
    <dgm:pt modelId="{ED929B5C-DB19-4A6C-83EC-F24AFD1D7343}" type="parTrans" cxnId="{A3E827B6-E877-4DA2-8486-FF92F2FAD023}">
      <dgm:prSet/>
      <dgm:spPr/>
      <dgm:t>
        <a:bodyPr/>
        <a:lstStyle/>
        <a:p>
          <a:endParaRPr lang="zh-CN" altLang="en-US"/>
        </a:p>
      </dgm:t>
    </dgm:pt>
    <dgm:pt modelId="{1EFD5BD9-B0FF-45D3-8B0D-5BD6C66AA77F}" type="sibTrans" cxnId="{A3E827B6-E877-4DA2-8486-FF92F2FAD023}">
      <dgm:prSet/>
      <dgm:spPr/>
      <dgm:t>
        <a:bodyPr/>
        <a:lstStyle/>
        <a:p>
          <a:endParaRPr lang="zh-CN" altLang="en-US"/>
        </a:p>
      </dgm:t>
    </dgm:pt>
    <dgm:pt modelId="{733AB28B-6AC7-4861-BADF-23103F5BF0DA}">
      <dgm:prSet phldrT="[文本]"/>
      <dgm:spPr/>
      <dgm:t>
        <a:bodyPr/>
        <a:lstStyle/>
        <a:p>
          <a:r>
            <a:rPr lang="zh-CN" altLang="en-US" dirty="0"/>
            <a:t>人工智能</a:t>
          </a:r>
        </a:p>
      </dgm:t>
    </dgm:pt>
    <dgm:pt modelId="{8D7EF626-0117-42F3-8425-3359CBAC6751}" type="parTrans" cxnId="{C1D021E3-ECF3-4491-AAB0-B67659BFD624}">
      <dgm:prSet/>
      <dgm:spPr/>
      <dgm:t>
        <a:bodyPr/>
        <a:lstStyle/>
        <a:p>
          <a:endParaRPr lang="zh-CN" altLang="en-US"/>
        </a:p>
      </dgm:t>
    </dgm:pt>
    <dgm:pt modelId="{74CB95EB-20EA-41B9-BD3F-C6E4C2BB3091}" type="sibTrans" cxnId="{C1D021E3-ECF3-4491-AAB0-B67659BFD624}">
      <dgm:prSet/>
      <dgm:spPr/>
      <dgm:t>
        <a:bodyPr/>
        <a:lstStyle/>
        <a:p>
          <a:endParaRPr lang="zh-CN" altLang="en-US"/>
        </a:p>
      </dgm:t>
    </dgm:pt>
    <dgm:pt modelId="{9DAB75DF-C15F-4D31-AA3C-D57BB3E7E676}">
      <dgm:prSet phldrT="[文本]"/>
      <dgm:spPr/>
      <dgm:t>
        <a:bodyPr/>
        <a:lstStyle/>
        <a:p>
          <a:r>
            <a:rPr lang="zh-CN" altLang="en-US" dirty="0"/>
            <a:t>数据库</a:t>
          </a:r>
        </a:p>
      </dgm:t>
    </dgm:pt>
    <dgm:pt modelId="{BF08ECA9-E387-4728-918C-6ECDA9F5EF0C}" type="parTrans" cxnId="{97D07E07-802A-4EF4-9692-069EDC1DC4AA}">
      <dgm:prSet/>
      <dgm:spPr/>
      <dgm:t>
        <a:bodyPr/>
        <a:lstStyle/>
        <a:p>
          <a:endParaRPr lang="zh-CN" altLang="en-US"/>
        </a:p>
      </dgm:t>
    </dgm:pt>
    <dgm:pt modelId="{4B59CA7A-0C85-41D1-A549-80DB5CD1F11D}" type="sibTrans" cxnId="{97D07E07-802A-4EF4-9692-069EDC1DC4AA}">
      <dgm:prSet/>
      <dgm:spPr/>
      <dgm:t>
        <a:bodyPr/>
        <a:lstStyle/>
        <a:p>
          <a:endParaRPr lang="zh-CN" altLang="en-US"/>
        </a:p>
      </dgm:t>
    </dgm:pt>
    <dgm:pt modelId="{C5AC14CD-B3E6-4955-8ACB-D1D9C84F9238}">
      <dgm:prSet phldrT="[文本]"/>
      <dgm:spPr/>
      <dgm:t>
        <a:bodyPr/>
        <a:lstStyle/>
        <a:p>
          <a:r>
            <a:rPr lang="zh-CN" altLang="en-US" dirty="0"/>
            <a:t>最终的极限算法</a:t>
          </a:r>
        </a:p>
      </dgm:t>
    </dgm:pt>
    <dgm:pt modelId="{1512002E-3DE4-4D71-B888-B8F34A9C387C}" type="parTrans" cxnId="{B6E48664-9385-44B9-85D6-CA4051698D7C}">
      <dgm:prSet/>
      <dgm:spPr/>
      <dgm:t>
        <a:bodyPr/>
        <a:lstStyle/>
        <a:p>
          <a:endParaRPr lang="zh-CN" altLang="en-US"/>
        </a:p>
      </dgm:t>
    </dgm:pt>
    <dgm:pt modelId="{C100E0DD-32E6-404E-AB88-3448B6C733E2}" type="sibTrans" cxnId="{B6E48664-9385-44B9-85D6-CA4051698D7C}">
      <dgm:prSet/>
      <dgm:spPr/>
      <dgm:t>
        <a:bodyPr/>
        <a:lstStyle/>
        <a:p>
          <a:endParaRPr lang="zh-CN" altLang="en-US"/>
        </a:p>
      </dgm:t>
    </dgm:pt>
    <dgm:pt modelId="{3F605944-7C69-4472-A0E9-8029C702F9EE}">
      <dgm:prSet phldrT="[文本]"/>
      <dgm:spPr/>
      <dgm:t>
        <a:bodyPr/>
        <a:lstStyle/>
        <a:p>
          <a:r>
            <a:rPr lang="zh-CN" altLang="en-US" dirty="0"/>
            <a:t>索引</a:t>
          </a:r>
        </a:p>
      </dgm:t>
    </dgm:pt>
    <dgm:pt modelId="{2AA20F9C-6FEB-46A6-8CFA-6432A67161F8}" type="parTrans" cxnId="{7B5489EF-ABD1-48FD-9153-63ABDF636895}">
      <dgm:prSet/>
      <dgm:spPr/>
      <dgm:t>
        <a:bodyPr/>
        <a:lstStyle/>
        <a:p>
          <a:endParaRPr lang="zh-CN" altLang="en-US"/>
        </a:p>
      </dgm:t>
    </dgm:pt>
    <dgm:pt modelId="{F5628271-DCBE-4E0B-8396-252A056FAED1}" type="sibTrans" cxnId="{7B5489EF-ABD1-48FD-9153-63ABDF636895}">
      <dgm:prSet/>
      <dgm:spPr/>
      <dgm:t>
        <a:bodyPr/>
        <a:lstStyle/>
        <a:p>
          <a:endParaRPr lang="zh-CN" altLang="en-US"/>
        </a:p>
      </dgm:t>
    </dgm:pt>
    <dgm:pt modelId="{682DFE48-4FDB-47E8-AF1F-9A299961B1F5}">
      <dgm:prSet phldrT="[文本]"/>
      <dgm:spPr/>
      <dgm:t>
        <a:bodyPr/>
        <a:lstStyle/>
        <a:p>
          <a:r>
            <a:rPr lang="en-US" altLang="zh-CN" dirty="0"/>
            <a:t>PageRank</a:t>
          </a:r>
          <a:endParaRPr lang="zh-CN" altLang="en-US" dirty="0"/>
        </a:p>
      </dgm:t>
    </dgm:pt>
    <dgm:pt modelId="{047C3528-2C8C-4CB0-90E1-4A6C312C2562}" type="parTrans" cxnId="{3B0D991C-78EF-475F-868D-80791554426D}">
      <dgm:prSet/>
      <dgm:spPr/>
      <dgm:t>
        <a:bodyPr/>
        <a:lstStyle/>
        <a:p>
          <a:endParaRPr lang="zh-CN" altLang="en-US"/>
        </a:p>
      </dgm:t>
    </dgm:pt>
    <dgm:pt modelId="{52C05A1A-0918-4167-B546-933FE9C3AC27}" type="sibTrans" cxnId="{3B0D991C-78EF-475F-868D-80791554426D}">
      <dgm:prSet/>
      <dgm:spPr/>
      <dgm:t>
        <a:bodyPr/>
        <a:lstStyle/>
        <a:p>
          <a:endParaRPr lang="zh-CN" altLang="en-US"/>
        </a:p>
      </dgm:t>
    </dgm:pt>
    <dgm:pt modelId="{50B79233-3CFA-42BC-AB32-21B40F49FEB2}">
      <dgm:prSet phldrT="[文本]"/>
      <dgm:spPr/>
      <dgm:t>
        <a:bodyPr/>
        <a:lstStyle/>
        <a:p>
          <a:r>
            <a:rPr lang="zh-CN" altLang="en-US" dirty="0"/>
            <a:t>公钥加密</a:t>
          </a:r>
        </a:p>
      </dgm:t>
    </dgm:pt>
    <dgm:pt modelId="{37B6D817-5D07-40EF-8F92-C5664311E75D}" type="parTrans" cxnId="{0818EC4A-5249-49D0-A79D-C7D7B90A3D11}">
      <dgm:prSet/>
      <dgm:spPr/>
      <dgm:t>
        <a:bodyPr/>
        <a:lstStyle/>
        <a:p>
          <a:endParaRPr lang="zh-CN" altLang="en-US"/>
        </a:p>
      </dgm:t>
    </dgm:pt>
    <dgm:pt modelId="{4B9F70E2-8273-4D13-89BE-55CDC0803922}" type="sibTrans" cxnId="{0818EC4A-5249-49D0-A79D-C7D7B90A3D11}">
      <dgm:prSet/>
      <dgm:spPr/>
      <dgm:t>
        <a:bodyPr/>
        <a:lstStyle/>
        <a:p>
          <a:endParaRPr lang="zh-CN" altLang="en-US"/>
        </a:p>
      </dgm:t>
    </dgm:pt>
    <dgm:pt modelId="{564E7160-D52F-4538-B5EC-49CB9A05F6A6}">
      <dgm:prSet phldrT="[文本]"/>
      <dgm:spPr/>
      <dgm:t>
        <a:bodyPr/>
        <a:lstStyle/>
        <a:p>
          <a:r>
            <a:rPr lang="zh-CN" altLang="en-US" dirty="0"/>
            <a:t>数字签名</a:t>
          </a:r>
        </a:p>
      </dgm:t>
    </dgm:pt>
    <dgm:pt modelId="{02B0799E-5917-4239-A283-5BB0A1160AFB}" type="parTrans" cxnId="{5E355F2D-2F25-45EC-B250-38944947F61A}">
      <dgm:prSet/>
      <dgm:spPr/>
      <dgm:t>
        <a:bodyPr/>
        <a:lstStyle/>
        <a:p>
          <a:endParaRPr lang="zh-CN" altLang="en-US"/>
        </a:p>
      </dgm:t>
    </dgm:pt>
    <dgm:pt modelId="{BCBA9881-4C94-4496-A264-A479ADA22D41}" type="sibTrans" cxnId="{5E355F2D-2F25-45EC-B250-38944947F61A}">
      <dgm:prSet/>
      <dgm:spPr/>
      <dgm:t>
        <a:bodyPr/>
        <a:lstStyle/>
        <a:p>
          <a:endParaRPr lang="zh-CN" altLang="en-US"/>
        </a:p>
      </dgm:t>
    </dgm:pt>
    <dgm:pt modelId="{6D2FEAD7-5BEE-48DD-9D13-1A09789BD70B}">
      <dgm:prSet phldrT="[文本]"/>
      <dgm:spPr/>
      <dgm:t>
        <a:bodyPr/>
        <a:lstStyle/>
        <a:p>
          <a:r>
            <a:rPr lang="zh-CN" altLang="en-US" dirty="0"/>
            <a:t>纠错码</a:t>
          </a:r>
        </a:p>
      </dgm:t>
    </dgm:pt>
    <dgm:pt modelId="{E3340650-1B5B-4597-B9A5-FAE494831675}" type="parTrans" cxnId="{43AA5723-6309-4F66-9249-280A62257EBD}">
      <dgm:prSet/>
      <dgm:spPr/>
      <dgm:t>
        <a:bodyPr/>
        <a:lstStyle/>
        <a:p>
          <a:endParaRPr lang="zh-CN" altLang="en-US"/>
        </a:p>
      </dgm:t>
    </dgm:pt>
    <dgm:pt modelId="{AB331970-30EA-43D4-9BBC-A666B61175B6}" type="sibTrans" cxnId="{43AA5723-6309-4F66-9249-280A62257EBD}">
      <dgm:prSet/>
      <dgm:spPr/>
      <dgm:t>
        <a:bodyPr/>
        <a:lstStyle/>
        <a:p>
          <a:endParaRPr lang="zh-CN" altLang="en-US"/>
        </a:p>
      </dgm:t>
    </dgm:pt>
    <dgm:pt modelId="{40A83C6B-8366-49C5-ADFF-938C459FE0A9}">
      <dgm:prSet phldrT="[文本]"/>
      <dgm:spPr/>
      <dgm:t>
        <a:bodyPr/>
        <a:lstStyle/>
        <a:p>
          <a:r>
            <a:rPr lang="zh-CN" altLang="en-US" dirty="0"/>
            <a:t>压缩</a:t>
          </a:r>
        </a:p>
      </dgm:t>
    </dgm:pt>
    <dgm:pt modelId="{F7100094-5B90-4AFB-83E5-252B862B5198}" type="parTrans" cxnId="{92815A82-070E-4104-BC23-2CE096F07464}">
      <dgm:prSet/>
      <dgm:spPr/>
      <dgm:t>
        <a:bodyPr/>
        <a:lstStyle/>
        <a:p>
          <a:endParaRPr lang="zh-CN" altLang="en-US"/>
        </a:p>
      </dgm:t>
    </dgm:pt>
    <dgm:pt modelId="{F6D27074-8666-47E4-85BC-2A982DE21BD6}" type="sibTrans" cxnId="{92815A82-070E-4104-BC23-2CE096F07464}">
      <dgm:prSet/>
      <dgm:spPr/>
      <dgm:t>
        <a:bodyPr/>
        <a:lstStyle/>
        <a:p>
          <a:endParaRPr lang="zh-CN" altLang="en-US"/>
        </a:p>
      </dgm:t>
    </dgm:pt>
    <dgm:pt modelId="{69B76BD3-487E-42A5-8D57-C59C00212B60}">
      <dgm:prSet phldrT="[文本]"/>
      <dgm:spPr/>
      <dgm:t>
        <a:bodyPr/>
        <a:lstStyle/>
        <a:p>
          <a:r>
            <a:rPr lang="zh-CN" altLang="en-US" dirty="0"/>
            <a:t>模式识别</a:t>
          </a:r>
        </a:p>
      </dgm:t>
    </dgm:pt>
    <dgm:pt modelId="{81D756BD-BF0A-422A-8099-51E5D3C200AC}" type="parTrans" cxnId="{6F0402DD-A178-4255-B596-980439E04AD6}">
      <dgm:prSet/>
      <dgm:spPr/>
      <dgm:t>
        <a:bodyPr/>
        <a:lstStyle/>
        <a:p>
          <a:endParaRPr lang="zh-CN" altLang="en-US"/>
        </a:p>
      </dgm:t>
    </dgm:pt>
    <dgm:pt modelId="{9DC4EA40-70E5-4044-A936-5C552216435F}" type="sibTrans" cxnId="{6F0402DD-A178-4255-B596-980439E04AD6}">
      <dgm:prSet/>
      <dgm:spPr/>
      <dgm:t>
        <a:bodyPr/>
        <a:lstStyle/>
        <a:p>
          <a:endParaRPr lang="zh-CN" altLang="en-US"/>
        </a:p>
      </dgm:t>
    </dgm:pt>
    <dgm:pt modelId="{9DD35F62-A78A-4779-8B62-0851D22D858E}">
      <dgm:prSet phldrT="[文本]"/>
      <dgm:spPr/>
      <dgm:t>
        <a:bodyPr/>
        <a:lstStyle/>
        <a:p>
          <a:r>
            <a:rPr lang="zh-CN" altLang="en-US" dirty="0"/>
            <a:t>数据库一致性</a:t>
          </a:r>
        </a:p>
      </dgm:t>
    </dgm:pt>
    <dgm:pt modelId="{71A52645-F694-4F79-86C3-320C9CC48C2F}" type="parTrans" cxnId="{911649E7-9088-4718-95DE-C85E60AD7629}">
      <dgm:prSet/>
      <dgm:spPr/>
      <dgm:t>
        <a:bodyPr/>
        <a:lstStyle/>
        <a:p>
          <a:endParaRPr lang="zh-CN" altLang="en-US"/>
        </a:p>
      </dgm:t>
    </dgm:pt>
    <dgm:pt modelId="{E5FFCC0D-BCEA-4A69-BB92-222B256C973E}" type="sibTrans" cxnId="{911649E7-9088-4718-95DE-C85E60AD7629}">
      <dgm:prSet/>
      <dgm:spPr/>
      <dgm:t>
        <a:bodyPr/>
        <a:lstStyle/>
        <a:p>
          <a:endParaRPr lang="zh-CN" altLang="en-US"/>
        </a:p>
      </dgm:t>
    </dgm:pt>
    <dgm:pt modelId="{045DCE99-47F5-4F48-8C1F-E3E9F1AD54E9}" type="pres">
      <dgm:prSet presAssocID="{AD1206E9-BF67-4C62-9501-4DB009436F8D}" presName="diagram" presStyleCnt="0">
        <dgm:presLayoutVars>
          <dgm:dir/>
          <dgm:resizeHandles val="exact"/>
        </dgm:presLayoutVars>
      </dgm:prSet>
      <dgm:spPr/>
    </dgm:pt>
    <dgm:pt modelId="{BB217D49-C8FE-40E4-95F8-7885AB448F1B}" type="pres">
      <dgm:prSet presAssocID="{752A68A9-BE87-47BE-B5D0-D195A3BB54E8}" presName="node" presStyleLbl="node1" presStyleIdx="0" presStyleCnt="6">
        <dgm:presLayoutVars>
          <dgm:bulletEnabled val="1"/>
        </dgm:presLayoutVars>
      </dgm:prSet>
      <dgm:spPr/>
    </dgm:pt>
    <dgm:pt modelId="{336F6D5F-69A4-42E7-9AE3-6AD0DA12ED57}" type="pres">
      <dgm:prSet presAssocID="{D3A91FA9-25CC-498A-ADC9-F163A894F414}" presName="sibTrans" presStyleCnt="0"/>
      <dgm:spPr/>
    </dgm:pt>
    <dgm:pt modelId="{779E7C00-6B29-4C73-A263-AC4E0005AD7B}" type="pres">
      <dgm:prSet presAssocID="{C072CC76-3138-40E9-96BE-64754522E429}" presName="node" presStyleLbl="node1" presStyleIdx="1" presStyleCnt="6">
        <dgm:presLayoutVars>
          <dgm:bulletEnabled val="1"/>
        </dgm:presLayoutVars>
      </dgm:prSet>
      <dgm:spPr/>
    </dgm:pt>
    <dgm:pt modelId="{613DF8C9-9024-4249-80E6-23B52968B1E4}" type="pres">
      <dgm:prSet presAssocID="{8F831717-8508-4421-A57A-F25FC908F3E3}" presName="sibTrans" presStyleCnt="0"/>
      <dgm:spPr/>
    </dgm:pt>
    <dgm:pt modelId="{74969FB5-FEC6-4803-91E9-022C3B2FCF7A}" type="pres">
      <dgm:prSet presAssocID="{C2858500-046B-446A-B83A-CBC0EF37E0CF}" presName="node" presStyleLbl="node1" presStyleIdx="2" presStyleCnt="6">
        <dgm:presLayoutVars>
          <dgm:bulletEnabled val="1"/>
        </dgm:presLayoutVars>
      </dgm:prSet>
      <dgm:spPr/>
    </dgm:pt>
    <dgm:pt modelId="{3911F6BE-E77B-4DF4-9F19-912F4DF14800}" type="pres">
      <dgm:prSet presAssocID="{1EFD5BD9-B0FF-45D3-8B0D-5BD6C66AA77F}" presName="sibTrans" presStyleCnt="0"/>
      <dgm:spPr/>
    </dgm:pt>
    <dgm:pt modelId="{CB548A50-9147-4189-8BFC-65A750A99D23}" type="pres">
      <dgm:prSet presAssocID="{733AB28B-6AC7-4861-BADF-23103F5BF0DA}" presName="node" presStyleLbl="node1" presStyleIdx="3" presStyleCnt="6">
        <dgm:presLayoutVars>
          <dgm:bulletEnabled val="1"/>
        </dgm:presLayoutVars>
      </dgm:prSet>
      <dgm:spPr/>
    </dgm:pt>
    <dgm:pt modelId="{D1B75DD0-3071-4E46-8547-CF178FC38CF4}" type="pres">
      <dgm:prSet presAssocID="{74CB95EB-20EA-41B9-BD3F-C6E4C2BB3091}" presName="sibTrans" presStyleCnt="0"/>
      <dgm:spPr/>
    </dgm:pt>
    <dgm:pt modelId="{67B144F5-2260-4247-904C-AD9935DF8902}" type="pres">
      <dgm:prSet presAssocID="{9DAB75DF-C15F-4D31-AA3C-D57BB3E7E676}" presName="node" presStyleLbl="node1" presStyleIdx="4" presStyleCnt="6">
        <dgm:presLayoutVars>
          <dgm:bulletEnabled val="1"/>
        </dgm:presLayoutVars>
      </dgm:prSet>
      <dgm:spPr/>
    </dgm:pt>
    <dgm:pt modelId="{220D4B58-FCA2-4E54-B3EF-93B4195D77B2}" type="pres">
      <dgm:prSet presAssocID="{4B59CA7A-0C85-41D1-A549-80DB5CD1F11D}" presName="sibTrans" presStyleCnt="0"/>
      <dgm:spPr/>
    </dgm:pt>
    <dgm:pt modelId="{E2353B0D-8C20-4386-873F-38D2A53BCAFA}" type="pres">
      <dgm:prSet presAssocID="{C5AC14CD-B3E6-4955-8ACB-D1D9C84F9238}" presName="node" presStyleLbl="node1" presStyleIdx="5" presStyleCnt="6">
        <dgm:presLayoutVars>
          <dgm:bulletEnabled val="1"/>
        </dgm:presLayoutVars>
      </dgm:prSet>
      <dgm:spPr/>
    </dgm:pt>
  </dgm:ptLst>
  <dgm:cxnLst>
    <dgm:cxn modelId="{97D07E07-802A-4EF4-9692-069EDC1DC4AA}" srcId="{AD1206E9-BF67-4C62-9501-4DB009436F8D}" destId="{9DAB75DF-C15F-4D31-AA3C-D57BB3E7E676}" srcOrd="4" destOrd="0" parTransId="{BF08ECA9-E387-4728-918C-6ECDA9F5EF0C}" sibTransId="{4B59CA7A-0C85-41D1-A549-80DB5CD1F11D}"/>
    <dgm:cxn modelId="{120F9A0E-2F82-48EA-8C05-E9704F71BDF7}" type="presOf" srcId="{40A83C6B-8366-49C5-ADFF-938C459FE0A9}" destId="{74969FB5-FEC6-4803-91E9-022C3B2FCF7A}" srcOrd="0" destOrd="2" presId="urn:microsoft.com/office/officeart/2005/8/layout/default"/>
    <dgm:cxn modelId="{5B915712-F4DF-4E94-9315-37E8C968C6AB}" type="presOf" srcId="{C5AC14CD-B3E6-4955-8ACB-D1D9C84F9238}" destId="{E2353B0D-8C20-4386-873F-38D2A53BCAFA}" srcOrd="0" destOrd="0" presId="urn:microsoft.com/office/officeart/2005/8/layout/default"/>
    <dgm:cxn modelId="{D7A61B19-019C-49B7-A666-1E6A44C79314}" type="presOf" srcId="{682DFE48-4FDB-47E8-AF1F-9A299961B1F5}" destId="{BB217D49-C8FE-40E4-95F8-7885AB448F1B}" srcOrd="0" destOrd="2" presId="urn:microsoft.com/office/officeart/2005/8/layout/default"/>
    <dgm:cxn modelId="{3B0D991C-78EF-475F-868D-80791554426D}" srcId="{752A68A9-BE87-47BE-B5D0-D195A3BB54E8}" destId="{682DFE48-4FDB-47E8-AF1F-9A299961B1F5}" srcOrd="1" destOrd="0" parTransId="{047C3528-2C8C-4CB0-90E1-4A6C312C2562}" sibTransId="{52C05A1A-0918-4167-B546-933FE9C3AC27}"/>
    <dgm:cxn modelId="{43AA5723-6309-4F66-9249-280A62257EBD}" srcId="{C2858500-046B-446A-B83A-CBC0EF37E0CF}" destId="{6D2FEAD7-5BEE-48DD-9D13-1A09789BD70B}" srcOrd="0" destOrd="0" parTransId="{E3340650-1B5B-4597-B9A5-FAE494831675}" sibTransId="{AB331970-30EA-43D4-9BBC-A666B61175B6}"/>
    <dgm:cxn modelId="{5E355F2D-2F25-45EC-B250-38944947F61A}" srcId="{C072CC76-3138-40E9-96BE-64754522E429}" destId="{564E7160-D52F-4538-B5EC-49CB9A05F6A6}" srcOrd="1" destOrd="0" parTransId="{02B0799E-5917-4239-A283-5BB0A1160AFB}" sibTransId="{BCBA9881-4C94-4496-A264-A479ADA22D41}"/>
    <dgm:cxn modelId="{00EE753B-C638-40EB-9494-1AEA55BAFC45}" type="presOf" srcId="{C072CC76-3138-40E9-96BE-64754522E429}" destId="{779E7C00-6B29-4C73-A263-AC4E0005AD7B}" srcOrd="0" destOrd="0" presId="urn:microsoft.com/office/officeart/2005/8/layout/default"/>
    <dgm:cxn modelId="{64313E60-C7CE-44DB-809B-28587565C3D2}" srcId="{AD1206E9-BF67-4C62-9501-4DB009436F8D}" destId="{C072CC76-3138-40E9-96BE-64754522E429}" srcOrd="1" destOrd="0" parTransId="{8B30668B-A95C-4E1A-A06C-921B6F1D4D27}" sibTransId="{8F831717-8508-4421-A57A-F25FC908F3E3}"/>
    <dgm:cxn modelId="{10B75641-8803-46EE-BA93-37448C6C8E44}" type="presOf" srcId="{9DAB75DF-C15F-4D31-AA3C-D57BB3E7E676}" destId="{67B144F5-2260-4247-904C-AD9935DF8902}" srcOrd="0" destOrd="0" presId="urn:microsoft.com/office/officeart/2005/8/layout/default"/>
    <dgm:cxn modelId="{B6E48664-9385-44B9-85D6-CA4051698D7C}" srcId="{AD1206E9-BF67-4C62-9501-4DB009436F8D}" destId="{C5AC14CD-B3E6-4955-8ACB-D1D9C84F9238}" srcOrd="5" destOrd="0" parTransId="{1512002E-3DE4-4D71-B888-B8F34A9C387C}" sibTransId="{C100E0DD-32E6-404E-AB88-3448B6C733E2}"/>
    <dgm:cxn modelId="{0818EC4A-5249-49D0-A79D-C7D7B90A3D11}" srcId="{C072CC76-3138-40E9-96BE-64754522E429}" destId="{50B79233-3CFA-42BC-AB32-21B40F49FEB2}" srcOrd="0" destOrd="0" parTransId="{37B6D817-5D07-40EF-8F92-C5664311E75D}" sibTransId="{4B9F70E2-8273-4D13-89BE-55CDC0803922}"/>
    <dgm:cxn modelId="{B3D2E74C-0C07-4063-92BF-D4A53086EEE3}" type="presOf" srcId="{50B79233-3CFA-42BC-AB32-21B40F49FEB2}" destId="{779E7C00-6B29-4C73-A263-AC4E0005AD7B}" srcOrd="0" destOrd="1" presId="urn:microsoft.com/office/officeart/2005/8/layout/default"/>
    <dgm:cxn modelId="{5B56C56D-2BD2-470C-BADD-BB1C5DF5C1C1}" type="presOf" srcId="{C2858500-046B-446A-B83A-CBC0EF37E0CF}" destId="{74969FB5-FEC6-4803-91E9-022C3B2FCF7A}" srcOrd="0" destOrd="0" presId="urn:microsoft.com/office/officeart/2005/8/layout/default"/>
    <dgm:cxn modelId="{9EB2D451-BA95-4D55-AAD8-4E045D064734}" type="presOf" srcId="{6D2FEAD7-5BEE-48DD-9D13-1A09789BD70B}" destId="{74969FB5-FEC6-4803-91E9-022C3B2FCF7A}" srcOrd="0" destOrd="1" presId="urn:microsoft.com/office/officeart/2005/8/layout/default"/>
    <dgm:cxn modelId="{1557127A-31ED-436B-9A2A-40083803791C}" type="presOf" srcId="{AD1206E9-BF67-4C62-9501-4DB009436F8D}" destId="{045DCE99-47F5-4F48-8C1F-E3E9F1AD54E9}" srcOrd="0" destOrd="0" presId="urn:microsoft.com/office/officeart/2005/8/layout/default"/>
    <dgm:cxn modelId="{92815A82-070E-4104-BC23-2CE096F07464}" srcId="{C2858500-046B-446A-B83A-CBC0EF37E0CF}" destId="{40A83C6B-8366-49C5-ADFF-938C459FE0A9}" srcOrd="1" destOrd="0" parTransId="{F7100094-5B90-4AFB-83E5-252B862B5198}" sibTransId="{F6D27074-8666-47E4-85BC-2A982DE21BD6}"/>
    <dgm:cxn modelId="{F38B8BA4-9F9F-4E06-B5D6-61C763087390}" type="presOf" srcId="{69B76BD3-487E-42A5-8D57-C59C00212B60}" destId="{CB548A50-9147-4189-8BFC-65A750A99D23}" srcOrd="0" destOrd="1" presId="urn:microsoft.com/office/officeart/2005/8/layout/default"/>
    <dgm:cxn modelId="{47A751A6-5525-4AFD-92DE-2AF2E0A90B66}" srcId="{AD1206E9-BF67-4C62-9501-4DB009436F8D}" destId="{752A68A9-BE87-47BE-B5D0-D195A3BB54E8}" srcOrd="0" destOrd="0" parTransId="{42F92367-23DD-462A-8D6F-75FD7F9CC42B}" sibTransId="{D3A91FA9-25CC-498A-ADC9-F163A894F414}"/>
    <dgm:cxn modelId="{38DA72A8-8426-4D7C-BED8-B788F761D988}" type="presOf" srcId="{9DD35F62-A78A-4779-8B62-0851D22D858E}" destId="{67B144F5-2260-4247-904C-AD9935DF8902}" srcOrd="0" destOrd="1" presId="urn:microsoft.com/office/officeart/2005/8/layout/default"/>
    <dgm:cxn modelId="{A3E827B6-E877-4DA2-8486-FF92F2FAD023}" srcId="{AD1206E9-BF67-4C62-9501-4DB009436F8D}" destId="{C2858500-046B-446A-B83A-CBC0EF37E0CF}" srcOrd="2" destOrd="0" parTransId="{ED929B5C-DB19-4A6C-83EC-F24AFD1D7343}" sibTransId="{1EFD5BD9-B0FF-45D3-8B0D-5BD6C66AA77F}"/>
    <dgm:cxn modelId="{948DBCBD-F5CE-42EE-8F8E-F7A7234D8F96}" type="presOf" srcId="{752A68A9-BE87-47BE-B5D0-D195A3BB54E8}" destId="{BB217D49-C8FE-40E4-95F8-7885AB448F1B}" srcOrd="0" destOrd="0" presId="urn:microsoft.com/office/officeart/2005/8/layout/default"/>
    <dgm:cxn modelId="{91BE8FD7-26E9-4392-8636-87EA49BA0B83}" type="presOf" srcId="{3F605944-7C69-4472-A0E9-8029C702F9EE}" destId="{BB217D49-C8FE-40E4-95F8-7885AB448F1B}" srcOrd="0" destOrd="1" presId="urn:microsoft.com/office/officeart/2005/8/layout/default"/>
    <dgm:cxn modelId="{6F0402DD-A178-4255-B596-980439E04AD6}" srcId="{733AB28B-6AC7-4861-BADF-23103F5BF0DA}" destId="{69B76BD3-487E-42A5-8D57-C59C00212B60}" srcOrd="0" destOrd="0" parTransId="{81D756BD-BF0A-422A-8099-51E5D3C200AC}" sibTransId="{9DC4EA40-70E5-4044-A936-5C552216435F}"/>
    <dgm:cxn modelId="{02D437DD-D2B1-4289-A5EE-9D599D981A63}" type="presOf" srcId="{733AB28B-6AC7-4861-BADF-23103F5BF0DA}" destId="{CB548A50-9147-4189-8BFC-65A750A99D23}" srcOrd="0" destOrd="0" presId="urn:microsoft.com/office/officeart/2005/8/layout/default"/>
    <dgm:cxn modelId="{A5CBF5E1-37CA-4072-8EC1-5077C0E490D8}" type="presOf" srcId="{564E7160-D52F-4538-B5EC-49CB9A05F6A6}" destId="{779E7C00-6B29-4C73-A263-AC4E0005AD7B}" srcOrd="0" destOrd="2" presId="urn:microsoft.com/office/officeart/2005/8/layout/default"/>
    <dgm:cxn modelId="{C1D021E3-ECF3-4491-AAB0-B67659BFD624}" srcId="{AD1206E9-BF67-4C62-9501-4DB009436F8D}" destId="{733AB28B-6AC7-4861-BADF-23103F5BF0DA}" srcOrd="3" destOrd="0" parTransId="{8D7EF626-0117-42F3-8425-3359CBAC6751}" sibTransId="{74CB95EB-20EA-41B9-BD3F-C6E4C2BB3091}"/>
    <dgm:cxn modelId="{911649E7-9088-4718-95DE-C85E60AD7629}" srcId="{9DAB75DF-C15F-4D31-AA3C-D57BB3E7E676}" destId="{9DD35F62-A78A-4779-8B62-0851D22D858E}" srcOrd="0" destOrd="0" parTransId="{71A52645-F694-4F79-86C3-320C9CC48C2F}" sibTransId="{E5FFCC0D-BCEA-4A69-BB92-222B256C973E}"/>
    <dgm:cxn modelId="{7B5489EF-ABD1-48FD-9153-63ABDF636895}" srcId="{752A68A9-BE87-47BE-B5D0-D195A3BB54E8}" destId="{3F605944-7C69-4472-A0E9-8029C702F9EE}" srcOrd="0" destOrd="0" parTransId="{2AA20F9C-6FEB-46A6-8CFA-6432A67161F8}" sibTransId="{F5628271-DCBE-4E0B-8396-252A056FAED1}"/>
    <dgm:cxn modelId="{96BECF89-084D-4665-865D-2435B4089E1F}" type="presParOf" srcId="{045DCE99-47F5-4F48-8C1F-E3E9F1AD54E9}" destId="{BB217D49-C8FE-40E4-95F8-7885AB448F1B}" srcOrd="0" destOrd="0" presId="urn:microsoft.com/office/officeart/2005/8/layout/default"/>
    <dgm:cxn modelId="{72D9649C-FC7A-4506-82C3-DAD0383D5CC7}" type="presParOf" srcId="{045DCE99-47F5-4F48-8C1F-E3E9F1AD54E9}" destId="{336F6D5F-69A4-42E7-9AE3-6AD0DA12ED57}" srcOrd="1" destOrd="0" presId="urn:microsoft.com/office/officeart/2005/8/layout/default"/>
    <dgm:cxn modelId="{9EA8232D-0237-4EBE-9057-CCED6E931835}" type="presParOf" srcId="{045DCE99-47F5-4F48-8C1F-E3E9F1AD54E9}" destId="{779E7C00-6B29-4C73-A263-AC4E0005AD7B}" srcOrd="2" destOrd="0" presId="urn:microsoft.com/office/officeart/2005/8/layout/default"/>
    <dgm:cxn modelId="{80F60E3C-E29D-44B1-969C-65276652FCF5}" type="presParOf" srcId="{045DCE99-47F5-4F48-8C1F-E3E9F1AD54E9}" destId="{613DF8C9-9024-4249-80E6-23B52968B1E4}" srcOrd="3" destOrd="0" presId="urn:microsoft.com/office/officeart/2005/8/layout/default"/>
    <dgm:cxn modelId="{EC7FC034-655E-4C4B-A9AA-7C05D52B0359}" type="presParOf" srcId="{045DCE99-47F5-4F48-8C1F-E3E9F1AD54E9}" destId="{74969FB5-FEC6-4803-91E9-022C3B2FCF7A}" srcOrd="4" destOrd="0" presId="urn:microsoft.com/office/officeart/2005/8/layout/default"/>
    <dgm:cxn modelId="{26CD4F46-1ECC-4093-AFE3-79A6D4874179}" type="presParOf" srcId="{045DCE99-47F5-4F48-8C1F-E3E9F1AD54E9}" destId="{3911F6BE-E77B-4DF4-9F19-912F4DF14800}" srcOrd="5" destOrd="0" presId="urn:microsoft.com/office/officeart/2005/8/layout/default"/>
    <dgm:cxn modelId="{FDC20CEB-34FA-4BB4-9894-FC67B60ADE8B}" type="presParOf" srcId="{045DCE99-47F5-4F48-8C1F-E3E9F1AD54E9}" destId="{CB548A50-9147-4189-8BFC-65A750A99D23}" srcOrd="6" destOrd="0" presId="urn:microsoft.com/office/officeart/2005/8/layout/default"/>
    <dgm:cxn modelId="{437A82B6-9336-45EA-999C-F4995E2D1B10}" type="presParOf" srcId="{045DCE99-47F5-4F48-8C1F-E3E9F1AD54E9}" destId="{D1B75DD0-3071-4E46-8547-CF178FC38CF4}" srcOrd="7" destOrd="0" presId="urn:microsoft.com/office/officeart/2005/8/layout/default"/>
    <dgm:cxn modelId="{0080EB73-50C1-4967-AEDB-BA279866EC3D}" type="presParOf" srcId="{045DCE99-47F5-4F48-8C1F-E3E9F1AD54E9}" destId="{67B144F5-2260-4247-904C-AD9935DF8902}" srcOrd="8" destOrd="0" presId="urn:microsoft.com/office/officeart/2005/8/layout/default"/>
    <dgm:cxn modelId="{3BB798A3-97F3-46A9-AB55-57F69EF753F4}" type="presParOf" srcId="{045DCE99-47F5-4F48-8C1F-E3E9F1AD54E9}" destId="{220D4B58-FCA2-4E54-B3EF-93B4195D77B2}" srcOrd="9" destOrd="0" presId="urn:microsoft.com/office/officeart/2005/8/layout/default"/>
    <dgm:cxn modelId="{98E83F8D-6A7C-49C4-81C5-2932F1056C78}" type="presParOf" srcId="{045DCE99-47F5-4F48-8C1F-E3E9F1AD54E9}" destId="{E2353B0D-8C20-4386-873F-38D2A53BCAF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412AD-4CBD-4301-A17A-ABA732054CC0}"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zh-CN" altLang="en-US"/>
        </a:p>
      </dgm:t>
    </dgm:pt>
    <dgm:pt modelId="{7407B80C-1D0E-48AA-B3D0-960D6086102C}">
      <dgm:prSet phldrT="[文本]"/>
      <dgm:spPr/>
      <dgm:t>
        <a:bodyPr/>
        <a:lstStyle/>
        <a:p>
          <a:r>
            <a:rPr lang="zh-CN" altLang="en-US" dirty="0"/>
            <a:t>算法</a:t>
          </a:r>
        </a:p>
      </dgm:t>
    </dgm:pt>
    <dgm:pt modelId="{6B3E46B5-3BB7-4272-AEE4-774387CBA75E}" type="parTrans" cxnId="{B0D38DE9-AAE1-4AB5-8219-39997A23F6B3}">
      <dgm:prSet/>
      <dgm:spPr/>
      <dgm:t>
        <a:bodyPr/>
        <a:lstStyle/>
        <a:p>
          <a:endParaRPr lang="zh-CN" altLang="en-US"/>
        </a:p>
      </dgm:t>
    </dgm:pt>
    <dgm:pt modelId="{B966A637-F66A-4838-B52A-26FC1983C777}" type="sibTrans" cxnId="{B0D38DE9-AAE1-4AB5-8219-39997A23F6B3}">
      <dgm:prSet/>
      <dgm:spPr>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t>
        <a:bodyPr/>
        <a:lstStyle/>
        <a:p>
          <a:endParaRPr lang="zh-CN" altLang="en-US"/>
        </a:p>
      </dgm:t>
    </dgm:pt>
    <dgm:pt modelId="{B82EA92B-336C-4AEF-8C33-4EE4C90E8803}">
      <dgm:prSet phldrT="[文本]"/>
      <dgm:spPr/>
      <dgm:t>
        <a:bodyPr/>
        <a:lstStyle/>
        <a:p>
          <a:r>
            <a:rPr lang="zh-CN" altLang="en-US" dirty="0"/>
            <a:t>程序设计语言</a:t>
          </a:r>
        </a:p>
      </dgm:t>
    </dgm:pt>
    <dgm:pt modelId="{18CED3BD-E2E2-4755-AEFC-393C31871AF6}" type="parTrans" cxnId="{BCE2B87B-E439-4E80-BE31-5EF977025AAD}">
      <dgm:prSet/>
      <dgm:spPr/>
      <dgm:t>
        <a:bodyPr/>
        <a:lstStyle/>
        <a:p>
          <a:endParaRPr lang="zh-CN" altLang="en-US"/>
        </a:p>
      </dgm:t>
    </dgm:pt>
    <dgm:pt modelId="{93EA1B27-3A2D-4FBB-9CA2-B5948B6F9FEF}" type="sibTrans" cxnId="{BCE2B87B-E439-4E80-BE31-5EF977025AAD}">
      <dgm:prSet/>
      <dgm:spPr>
        <a:blipFill>
          <a:blip xmlns:r="http://schemas.openxmlformats.org/officeDocument/2006/relationships"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dgm:spPr>
      <dgm:t>
        <a:bodyPr/>
        <a:lstStyle/>
        <a:p>
          <a:endParaRPr lang="zh-CN" altLang="en-US"/>
        </a:p>
      </dgm:t>
    </dgm:pt>
    <dgm:pt modelId="{54CEAF66-CB7A-46BC-8A65-9E462A78B75A}">
      <dgm:prSet phldrT="[文本]"/>
      <dgm:spPr/>
      <dgm:t>
        <a:bodyPr/>
        <a:lstStyle/>
        <a:p>
          <a:r>
            <a:rPr lang="zh-CN" altLang="en-US" dirty="0"/>
            <a:t>程序</a:t>
          </a:r>
        </a:p>
      </dgm:t>
    </dgm:pt>
    <dgm:pt modelId="{3D0D8BCA-5361-4373-9E3B-BEC8A86C2997}" type="parTrans" cxnId="{2E5A4654-A641-452D-8965-8909FD2E639B}">
      <dgm:prSet/>
      <dgm:spPr/>
      <dgm:t>
        <a:bodyPr/>
        <a:lstStyle/>
        <a:p>
          <a:endParaRPr lang="zh-CN" altLang="en-US"/>
        </a:p>
      </dgm:t>
    </dgm:pt>
    <dgm:pt modelId="{DDC7634E-FDA2-4A4E-92F8-276B28441790}" type="sibTrans" cxnId="{2E5A4654-A641-452D-8965-8909FD2E639B}">
      <dgm:prSet/>
      <dgm:spPr>
        <a:blipFill>
          <a:blip xmlns:r="http://schemas.openxmlformats.org/officeDocument/2006/relationships"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t>
        <a:bodyPr/>
        <a:lstStyle/>
        <a:p>
          <a:endParaRPr lang="zh-CN" altLang="en-US"/>
        </a:p>
      </dgm:t>
    </dgm:pt>
    <dgm:pt modelId="{3823C43A-99BA-4810-BDC7-2D3150F0D5DD}" type="pres">
      <dgm:prSet presAssocID="{1DB412AD-4CBD-4301-A17A-ABA732054CC0}" presName="Name0" presStyleCnt="0">
        <dgm:presLayoutVars>
          <dgm:chMax val="7"/>
          <dgm:chPref val="7"/>
          <dgm:dir/>
        </dgm:presLayoutVars>
      </dgm:prSet>
      <dgm:spPr/>
    </dgm:pt>
    <dgm:pt modelId="{2A919ECC-6934-4CD8-A9E3-CD843672BA94}" type="pres">
      <dgm:prSet presAssocID="{1DB412AD-4CBD-4301-A17A-ABA732054CC0}" presName="dot1" presStyleLbl="alignNode1" presStyleIdx="0" presStyleCnt="12"/>
      <dgm:spPr/>
    </dgm:pt>
    <dgm:pt modelId="{0D7FA4C1-5B30-4E0C-804E-1CBF96B5073D}" type="pres">
      <dgm:prSet presAssocID="{1DB412AD-4CBD-4301-A17A-ABA732054CC0}" presName="dot2" presStyleLbl="alignNode1" presStyleIdx="1" presStyleCnt="12"/>
      <dgm:spPr/>
    </dgm:pt>
    <dgm:pt modelId="{AFD75D99-ABD4-4329-84A6-1DD59F96A5A2}" type="pres">
      <dgm:prSet presAssocID="{1DB412AD-4CBD-4301-A17A-ABA732054CC0}" presName="dot3" presStyleLbl="alignNode1" presStyleIdx="2" presStyleCnt="12"/>
      <dgm:spPr/>
    </dgm:pt>
    <dgm:pt modelId="{32AFA59C-4097-4A27-ABDD-B2B825CD6A73}" type="pres">
      <dgm:prSet presAssocID="{1DB412AD-4CBD-4301-A17A-ABA732054CC0}" presName="dot4" presStyleLbl="alignNode1" presStyleIdx="3" presStyleCnt="12"/>
      <dgm:spPr/>
    </dgm:pt>
    <dgm:pt modelId="{641B0D6F-6F7C-4B10-8896-45AAA8ED9563}" type="pres">
      <dgm:prSet presAssocID="{1DB412AD-4CBD-4301-A17A-ABA732054CC0}" presName="dot5" presStyleLbl="alignNode1" presStyleIdx="4" presStyleCnt="12"/>
      <dgm:spPr/>
    </dgm:pt>
    <dgm:pt modelId="{22215816-BBDF-41DD-8531-264958AF4036}" type="pres">
      <dgm:prSet presAssocID="{1DB412AD-4CBD-4301-A17A-ABA732054CC0}" presName="dotArrow1" presStyleLbl="alignNode1" presStyleIdx="5" presStyleCnt="12"/>
      <dgm:spPr/>
    </dgm:pt>
    <dgm:pt modelId="{B50F99C3-61FB-4FBF-B259-737573F5CB91}" type="pres">
      <dgm:prSet presAssocID="{1DB412AD-4CBD-4301-A17A-ABA732054CC0}" presName="dotArrow2" presStyleLbl="alignNode1" presStyleIdx="6" presStyleCnt="12"/>
      <dgm:spPr/>
    </dgm:pt>
    <dgm:pt modelId="{B1AE5C09-1A80-4865-A952-0B1C5888BFA9}" type="pres">
      <dgm:prSet presAssocID="{1DB412AD-4CBD-4301-A17A-ABA732054CC0}" presName="dotArrow3" presStyleLbl="alignNode1" presStyleIdx="7" presStyleCnt="12"/>
      <dgm:spPr/>
    </dgm:pt>
    <dgm:pt modelId="{33767F3B-284F-4663-9FD8-A4F5314D110C}" type="pres">
      <dgm:prSet presAssocID="{1DB412AD-4CBD-4301-A17A-ABA732054CC0}" presName="dotArrow4" presStyleLbl="alignNode1" presStyleIdx="8" presStyleCnt="12"/>
      <dgm:spPr/>
    </dgm:pt>
    <dgm:pt modelId="{1B0E481B-5456-40AD-BA5A-2DDC4962B3C1}" type="pres">
      <dgm:prSet presAssocID="{1DB412AD-4CBD-4301-A17A-ABA732054CC0}" presName="dotArrow5" presStyleLbl="alignNode1" presStyleIdx="9" presStyleCnt="12"/>
      <dgm:spPr/>
    </dgm:pt>
    <dgm:pt modelId="{C79BD31C-BFED-4667-A2AD-BE120D6C6F89}" type="pres">
      <dgm:prSet presAssocID="{1DB412AD-4CBD-4301-A17A-ABA732054CC0}" presName="dotArrow6" presStyleLbl="alignNode1" presStyleIdx="10" presStyleCnt="12"/>
      <dgm:spPr/>
    </dgm:pt>
    <dgm:pt modelId="{82640886-166C-46AC-85AF-4915C32B9AD8}" type="pres">
      <dgm:prSet presAssocID="{1DB412AD-4CBD-4301-A17A-ABA732054CC0}" presName="dotArrow7" presStyleLbl="alignNode1" presStyleIdx="11" presStyleCnt="12"/>
      <dgm:spPr/>
    </dgm:pt>
    <dgm:pt modelId="{8D225E44-52A5-469C-B7BC-80CE2EFBF5A0}" type="pres">
      <dgm:prSet presAssocID="{7407B80C-1D0E-48AA-B3D0-960D6086102C}" presName="parTx1" presStyleLbl="node1" presStyleIdx="0" presStyleCnt="3"/>
      <dgm:spPr/>
    </dgm:pt>
    <dgm:pt modelId="{6679960F-4404-4A46-8D5E-82507F8645D6}" type="pres">
      <dgm:prSet presAssocID="{B966A637-F66A-4838-B52A-26FC1983C777}" presName="picture1" presStyleCnt="0"/>
      <dgm:spPr/>
    </dgm:pt>
    <dgm:pt modelId="{F69F4F63-1A7B-4CB1-90F9-33C7E26ECDA2}" type="pres">
      <dgm:prSet presAssocID="{B966A637-F66A-4838-B52A-26FC1983C777}" presName="imageRepeatNode" presStyleLbl="fgImgPlace1" presStyleIdx="0" presStyleCnt="3"/>
      <dgm:spPr/>
    </dgm:pt>
    <dgm:pt modelId="{3BCB1C9B-38C4-4312-A53D-5ED34568CE7A}" type="pres">
      <dgm:prSet presAssocID="{B82EA92B-336C-4AEF-8C33-4EE4C90E8803}" presName="parTx2" presStyleLbl="node1" presStyleIdx="1" presStyleCnt="3"/>
      <dgm:spPr/>
    </dgm:pt>
    <dgm:pt modelId="{A08F6A66-FEB9-49FA-AFDB-062F77737642}" type="pres">
      <dgm:prSet presAssocID="{93EA1B27-3A2D-4FBB-9CA2-B5948B6F9FEF}" presName="picture2" presStyleCnt="0"/>
      <dgm:spPr/>
    </dgm:pt>
    <dgm:pt modelId="{BFA93AC2-EC38-419C-B800-3ECA6F72DE0F}" type="pres">
      <dgm:prSet presAssocID="{93EA1B27-3A2D-4FBB-9CA2-B5948B6F9FEF}" presName="imageRepeatNode" presStyleLbl="fgImgPlace1" presStyleIdx="1" presStyleCnt="3"/>
      <dgm:spPr/>
    </dgm:pt>
    <dgm:pt modelId="{C6870DD3-7349-4CCE-BEC7-C8B86528AD62}" type="pres">
      <dgm:prSet presAssocID="{54CEAF66-CB7A-46BC-8A65-9E462A78B75A}" presName="parTx3" presStyleLbl="node1" presStyleIdx="2" presStyleCnt="3"/>
      <dgm:spPr/>
    </dgm:pt>
    <dgm:pt modelId="{2373E5F3-ED3D-4FC5-A2AE-701C6B5ECEC0}" type="pres">
      <dgm:prSet presAssocID="{DDC7634E-FDA2-4A4E-92F8-276B28441790}" presName="picture3" presStyleCnt="0"/>
      <dgm:spPr/>
    </dgm:pt>
    <dgm:pt modelId="{7E15BDC8-2BDC-4F10-AC52-D7F4057A0961}" type="pres">
      <dgm:prSet presAssocID="{DDC7634E-FDA2-4A4E-92F8-276B28441790}" presName="imageRepeatNode" presStyleLbl="fgImgPlace1" presStyleIdx="2" presStyleCnt="3"/>
      <dgm:spPr/>
    </dgm:pt>
  </dgm:ptLst>
  <dgm:cxnLst>
    <dgm:cxn modelId="{C9D09821-13B0-4252-9048-0E8C15AD50A6}" type="presOf" srcId="{7407B80C-1D0E-48AA-B3D0-960D6086102C}" destId="{8D225E44-52A5-469C-B7BC-80CE2EFBF5A0}" srcOrd="0" destOrd="0" presId="urn:microsoft.com/office/officeart/2008/layout/AscendingPictureAccentProcess"/>
    <dgm:cxn modelId="{E605665C-86AC-4FDF-AE37-CE4B8763CA03}" type="presOf" srcId="{B82EA92B-336C-4AEF-8C33-4EE4C90E8803}" destId="{3BCB1C9B-38C4-4312-A53D-5ED34568CE7A}" srcOrd="0" destOrd="0" presId="urn:microsoft.com/office/officeart/2008/layout/AscendingPictureAccentProcess"/>
    <dgm:cxn modelId="{07616964-46E3-4F10-9D37-EB0B072A5F05}" type="presOf" srcId="{54CEAF66-CB7A-46BC-8A65-9E462A78B75A}" destId="{C6870DD3-7349-4CCE-BEC7-C8B86528AD62}" srcOrd="0" destOrd="0" presId="urn:microsoft.com/office/officeart/2008/layout/AscendingPictureAccentProcess"/>
    <dgm:cxn modelId="{2E5A4654-A641-452D-8965-8909FD2E639B}" srcId="{1DB412AD-4CBD-4301-A17A-ABA732054CC0}" destId="{54CEAF66-CB7A-46BC-8A65-9E462A78B75A}" srcOrd="2" destOrd="0" parTransId="{3D0D8BCA-5361-4373-9E3B-BEC8A86C2997}" sibTransId="{DDC7634E-FDA2-4A4E-92F8-276B28441790}"/>
    <dgm:cxn modelId="{11217F77-BFC0-4BD9-9660-5CE29D3ED537}" type="presOf" srcId="{93EA1B27-3A2D-4FBB-9CA2-B5948B6F9FEF}" destId="{BFA93AC2-EC38-419C-B800-3ECA6F72DE0F}" srcOrd="0" destOrd="0" presId="urn:microsoft.com/office/officeart/2008/layout/AscendingPictureAccentProcess"/>
    <dgm:cxn modelId="{BCE2B87B-E439-4E80-BE31-5EF977025AAD}" srcId="{1DB412AD-4CBD-4301-A17A-ABA732054CC0}" destId="{B82EA92B-336C-4AEF-8C33-4EE4C90E8803}" srcOrd="1" destOrd="0" parTransId="{18CED3BD-E2E2-4755-AEFC-393C31871AF6}" sibTransId="{93EA1B27-3A2D-4FBB-9CA2-B5948B6F9FEF}"/>
    <dgm:cxn modelId="{6DDBC59A-ABC6-4AF1-B6D6-DAA7B101A286}" type="presOf" srcId="{1DB412AD-4CBD-4301-A17A-ABA732054CC0}" destId="{3823C43A-99BA-4810-BDC7-2D3150F0D5DD}" srcOrd="0" destOrd="0" presId="urn:microsoft.com/office/officeart/2008/layout/AscendingPictureAccentProcess"/>
    <dgm:cxn modelId="{753EDACA-B4CF-455A-9F7D-1E5B39BAE686}" type="presOf" srcId="{DDC7634E-FDA2-4A4E-92F8-276B28441790}" destId="{7E15BDC8-2BDC-4F10-AC52-D7F4057A0961}" srcOrd="0" destOrd="0" presId="urn:microsoft.com/office/officeart/2008/layout/AscendingPictureAccentProcess"/>
    <dgm:cxn modelId="{EAB6F7E0-5847-481A-93AB-FDF7587656C9}" type="presOf" srcId="{B966A637-F66A-4838-B52A-26FC1983C777}" destId="{F69F4F63-1A7B-4CB1-90F9-33C7E26ECDA2}" srcOrd="0" destOrd="0" presId="urn:microsoft.com/office/officeart/2008/layout/AscendingPictureAccentProcess"/>
    <dgm:cxn modelId="{B0D38DE9-AAE1-4AB5-8219-39997A23F6B3}" srcId="{1DB412AD-4CBD-4301-A17A-ABA732054CC0}" destId="{7407B80C-1D0E-48AA-B3D0-960D6086102C}" srcOrd="0" destOrd="0" parTransId="{6B3E46B5-3BB7-4272-AEE4-774387CBA75E}" sibTransId="{B966A637-F66A-4838-B52A-26FC1983C777}"/>
    <dgm:cxn modelId="{AD794CE6-EE66-4346-A29A-C60D9F09F7E2}" type="presParOf" srcId="{3823C43A-99BA-4810-BDC7-2D3150F0D5DD}" destId="{2A919ECC-6934-4CD8-A9E3-CD843672BA94}" srcOrd="0" destOrd="0" presId="urn:microsoft.com/office/officeart/2008/layout/AscendingPictureAccentProcess"/>
    <dgm:cxn modelId="{74C5744E-992D-403B-8CAB-0200DB40AAE2}" type="presParOf" srcId="{3823C43A-99BA-4810-BDC7-2D3150F0D5DD}" destId="{0D7FA4C1-5B30-4E0C-804E-1CBF96B5073D}" srcOrd="1" destOrd="0" presId="urn:microsoft.com/office/officeart/2008/layout/AscendingPictureAccentProcess"/>
    <dgm:cxn modelId="{4D120178-65A4-46A0-BC30-237F4FD640ED}" type="presParOf" srcId="{3823C43A-99BA-4810-BDC7-2D3150F0D5DD}" destId="{AFD75D99-ABD4-4329-84A6-1DD59F96A5A2}" srcOrd="2" destOrd="0" presId="urn:microsoft.com/office/officeart/2008/layout/AscendingPictureAccentProcess"/>
    <dgm:cxn modelId="{B1E67251-ABE9-49E8-B004-6135D4C8CB42}" type="presParOf" srcId="{3823C43A-99BA-4810-BDC7-2D3150F0D5DD}" destId="{32AFA59C-4097-4A27-ABDD-B2B825CD6A73}" srcOrd="3" destOrd="0" presId="urn:microsoft.com/office/officeart/2008/layout/AscendingPictureAccentProcess"/>
    <dgm:cxn modelId="{BCB91DB4-DE0B-411A-B69F-AE5E32144E07}" type="presParOf" srcId="{3823C43A-99BA-4810-BDC7-2D3150F0D5DD}" destId="{641B0D6F-6F7C-4B10-8896-45AAA8ED9563}" srcOrd="4" destOrd="0" presId="urn:microsoft.com/office/officeart/2008/layout/AscendingPictureAccentProcess"/>
    <dgm:cxn modelId="{E4BDE413-5A30-456D-98F4-E91FB627FA6E}" type="presParOf" srcId="{3823C43A-99BA-4810-BDC7-2D3150F0D5DD}" destId="{22215816-BBDF-41DD-8531-264958AF4036}" srcOrd="5" destOrd="0" presId="urn:microsoft.com/office/officeart/2008/layout/AscendingPictureAccentProcess"/>
    <dgm:cxn modelId="{F1302196-4923-44A1-BA39-B3A5F995F448}" type="presParOf" srcId="{3823C43A-99BA-4810-BDC7-2D3150F0D5DD}" destId="{B50F99C3-61FB-4FBF-B259-737573F5CB91}" srcOrd="6" destOrd="0" presId="urn:microsoft.com/office/officeart/2008/layout/AscendingPictureAccentProcess"/>
    <dgm:cxn modelId="{3C65EBDE-6B52-42AA-9DBB-BE5AE0CA87CD}" type="presParOf" srcId="{3823C43A-99BA-4810-BDC7-2D3150F0D5DD}" destId="{B1AE5C09-1A80-4865-A952-0B1C5888BFA9}" srcOrd="7" destOrd="0" presId="urn:microsoft.com/office/officeart/2008/layout/AscendingPictureAccentProcess"/>
    <dgm:cxn modelId="{F5B21F9A-6E2A-4926-9C47-502A711DB9F2}" type="presParOf" srcId="{3823C43A-99BA-4810-BDC7-2D3150F0D5DD}" destId="{33767F3B-284F-4663-9FD8-A4F5314D110C}" srcOrd="8" destOrd="0" presId="urn:microsoft.com/office/officeart/2008/layout/AscendingPictureAccentProcess"/>
    <dgm:cxn modelId="{77F84407-AE84-4498-8A6B-2EA3EB9F298D}" type="presParOf" srcId="{3823C43A-99BA-4810-BDC7-2D3150F0D5DD}" destId="{1B0E481B-5456-40AD-BA5A-2DDC4962B3C1}" srcOrd="9" destOrd="0" presId="urn:microsoft.com/office/officeart/2008/layout/AscendingPictureAccentProcess"/>
    <dgm:cxn modelId="{9071DC1D-707B-498F-AFCA-06AD74689FA7}" type="presParOf" srcId="{3823C43A-99BA-4810-BDC7-2D3150F0D5DD}" destId="{C79BD31C-BFED-4667-A2AD-BE120D6C6F89}" srcOrd="10" destOrd="0" presId="urn:microsoft.com/office/officeart/2008/layout/AscendingPictureAccentProcess"/>
    <dgm:cxn modelId="{D13032A4-409F-4E0A-9363-B1CC8AEF3215}" type="presParOf" srcId="{3823C43A-99BA-4810-BDC7-2D3150F0D5DD}" destId="{82640886-166C-46AC-85AF-4915C32B9AD8}" srcOrd="11" destOrd="0" presId="urn:microsoft.com/office/officeart/2008/layout/AscendingPictureAccentProcess"/>
    <dgm:cxn modelId="{FC49BD26-83DA-4A4F-BADF-6425EBF52AA9}" type="presParOf" srcId="{3823C43A-99BA-4810-BDC7-2D3150F0D5DD}" destId="{8D225E44-52A5-469C-B7BC-80CE2EFBF5A0}" srcOrd="12" destOrd="0" presId="urn:microsoft.com/office/officeart/2008/layout/AscendingPictureAccentProcess"/>
    <dgm:cxn modelId="{6BDA96D4-212D-46A4-B80D-8676BC36E30E}" type="presParOf" srcId="{3823C43A-99BA-4810-BDC7-2D3150F0D5DD}" destId="{6679960F-4404-4A46-8D5E-82507F8645D6}" srcOrd="13" destOrd="0" presId="urn:microsoft.com/office/officeart/2008/layout/AscendingPictureAccentProcess"/>
    <dgm:cxn modelId="{9D4C4CA2-64A2-4F9E-B5F4-639BBCF6795C}" type="presParOf" srcId="{6679960F-4404-4A46-8D5E-82507F8645D6}" destId="{F69F4F63-1A7B-4CB1-90F9-33C7E26ECDA2}" srcOrd="0" destOrd="0" presId="urn:microsoft.com/office/officeart/2008/layout/AscendingPictureAccentProcess"/>
    <dgm:cxn modelId="{5DA458BA-B033-4130-B189-0E7BD650BE1B}" type="presParOf" srcId="{3823C43A-99BA-4810-BDC7-2D3150F0D5DD}" destId="{3BCB1C9B-38C4-4312-A53D-5ED34568CE7A}" srcOrd="14" destOrd="0" presId="urn:microsoft.com/office/officeart/2008/layout/AscendingPictureAccentProcess"/>
    <dgm:cxn modelId="{88C6F2D5-BB5E-45CE-87CD-BE658F67716E}" type="presParOf" srcId="{3823C43A-99BA-4810-BDC7-2D3150F0D5DD}" destId="{A08F6A66-FEB9-49FA-AFDB-062F77737642}" srcOrd="15" destOrd="0" presId="urn:microsoft.com/office/officeart/2008/layout/AscendingPictureAccentProcess"/>
    <dgm:cxn modelId="{8878674E-C876-4370-B6ED-FA38AD0B534C}" type="presParOf" srcId="{A08F6A66-FEB9-49FA-AFDB-062F77737642}" destId="{BFA93AC2-EC38-419C-B800-3ECA6F72DE0F}" srcOrd="0" destOrd="0" presId="urn:microsoft.com/office/officeart/2008/layout/AscendingPictureAccentProcess"/>
    <dgm:cxn modelId="{D49E6ED4-8366-41A2-A8CC-21A7B6E340CE}" type="presParOf" srcId="{3823C43A-99BA-4810-BDC7-2D3150F0D5DD}" destId="{C6870DD3-7349-4CCE-BEC7-C8B86528AD62}" srcOrd="16" destOrd="0" presId="urn:microsoft.com/office/officeart/2008/layout/AscendingPictureAccentProcess"/>
    <dgm:cxn modelId="{F88B9A2A-0609-47F3-B008-ABDC1F9753FC}" type="presParOf" srcId="{3823C43A-99BA-4810-BDC7-2D3150F0D5DD}" destId="{2373E5F3-ED3D-4FC5-A2AE-701C6B5ECEC0}" srcOrd="17" destOrd="0" presId="urn:microsoft.com/office/officeart/2008/layout/AscendingPictureAccentProcess"/>
    <dgm:cxn modelId="{B954AF0A-3B29-4948-83EF-D2A2F9DE5612}" type="presParOf" srcId="{2373E5F3-ED3D-4FC5-A2AE-701C6B5ECEC0}" destId="{7E15BDC8-2BDC-4F10-AC52-D7F4057A0961}"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F417F2-BEAA-494D-93EE-F5A6CFFBCAD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8FFE413-353A-4339-9D93-ABD599021FAE}">
      <dgm:prSet phldrT="[文本]"/>
      <dgm:spPr/>
      <dgm:t>
        <a:bodyPr/>
        <a:lstStyle/>
        <a:p>
          <a:r>
            <a:rPr lang="zh-CN" altLang="en-US" dirty="0"/>
            <a:t>机器语言</a:t>
          </a:r>
        </a:p>
      </dgm:t>
    </dgm:pt>
    <dgm:pt modelId="{853BC54B-A4D6-4177-BB42-B5E62098D5FB}" type="parTrans" cxnId="{2CD8C65E-F8C7-4822-A2FE-CA9C2657B655}">
      <dgm:prSet/>
      <dgm:spPr/>
      <dgm:t>
        <a:bodyPr/>
        <a:lstStyle/>
        <a:p>
          <a:endParaRPr lang="zh-CN" altLang="en-US"/>
        </a:p>
      </dgm:t>
    </dgm:pt>
    <dgm:pt modelId="{7BAA1459-BE37-47E8-9342-0ADE956F771D}" type="sibTrans" cxnId="{2CD8C65E-F8C7-4822-A2FE-CA9C2657B655}">
      <dgm:prSet/>
      <dgm:spPr/>
      <dgm:t>
        <a:bodyPr/>
        <a:lstStyle/>
        <a:p>
          <a:endParaRPr lang="zh-CN" altLang="en-US"/>
        </a:p>
      </dgm:t>
    </dgm:pt>
    <dgm:pt modelId="{78A7CC20-DD51-4DC3-8204-972D0C3C0867}">
      <dgm:prSet phldrT="[文本]"/>
      <dgm:spPr/>
      <dgm:t>
        <a:bodyPr/>
        <a:lstStyle/>
        <a:p>
          <a:r>
            <a:rPr lang="zh-CN" altLang="en-US" dirty="0"/>
            <a:t>汇编语言</a:t>
          </a:r>
        </a:p>
      </dgm:t>
    </dgm:pt>
    <dgm:pt modelId="{65D384C9-605C-4E71-B72C-9965FDD6CE5B}" type="parTrans" cxnId="{CFB4ABF5-E22B-45B7-81CC-7677A6CECE7E}">
      <dgm:prSet/>
      <dgm:spPr/>
      <dgm:t>
        <a:bodyPr/>
        <a:lstStyle/>
        <a:p>
          <a:endParaRPr lang="zh-CN" altLang="en-US"/>
        </a:p>
      </dgm:t>
    </dgm:pt>
    <dgm:pt modelId="{662483E6-6BE6-4466-BA3B-48234FDF5894}" type="sibTrans" cxnId="{CFB4ABF5-E22B-45B7-81CC-7677A6CECE7E}">
      <dgm:prSet/>
      <dgm:spPr/>
      <dgm:t>
        <a:bodyPr/>
        <a:lstStyle/>
        <a:p>
          <a:endParaRPr lang="zh-CN" altLang="en-US"/>
        </a:p>
      </dgm:t>
    </dgm:pt>
    <dgm:pt modelId="{9F809D53-3F45-45FF-8590-A1D69A4B8EA4}">
      <dgm:prSet phldrT="[文本]"/>
      <dgm:spPr/>
      <dgm:t>
        <a:bodyPr/>
        <a:lstStyle/>
        <a:p>
          <a:r>
            <a:rPr lang="zh-CN" altLang="en-US" dirty="0"/>
            <a:t>高级语言</a:t>
          </a:r>
        </a:p>
      </dgm:t>
    </dgm:pt>
    <dgm:pt modelId="{03B45428-C248-4D02-8CAD-2AEB35C9330B}" type="parTrans" cxnId="{14DE371E-458F-4BAA-9975-B63E3272B396}">
      <dgm:prSet/>
      <dgm:spPr/>
      <dgm:t>
        <a:bodyPr/>
        <a:lstStyle/>
        <a:p>
          <a:endParaRPr lang="zh-CN" altLang="en-US"/>
        </a:p>
      </dgm:t>
    </dgm:pt>
    <dgm:pt modelId="{A1F31C39-715D-4647-A3D4-328533FC9E5A}" type="sibTrans" cxnId="{14DE371E-458F-4BAA-9975-B63E3272B396}">
      <dgm:prSet/>
      <dgm:spPr/>
      <dgm:t>
        <a:bodyPr/>
        <a:lstStyle/>
        <a:p>
          <a:endParaRPr lang="zh-CN" altLang="en-US"/>
        </a:p>
      </dgm:t>
    </dgm:pt>
    <dgm:pt modelId="{11496F2D-C076-4D94-BF28-9F1B4C4A2D98}">
      <dgm:prSet phldrT="[文本]"/>
      <dgm:spPr/>
      <dgm:t>
        <a:bodyPr/>
        <a:lstStyle/>
        <a:p>
          <a:r>
            <a:rPr lang="en-US" altLang="en-US" dirty="0"/>
            <a:t>CPU </a:t>
          </a:r>
          <a:r>
            <a:rPr lang="zh-CN" altLang="en-US" dirty="0"/>
            <a:t>制造商在设计某种 </a:t>
          </a:r>
          <a:r>
            <a:rPr lang="en-US" altLang="en-US" dirty="0"/>
            <a:t>CPU </a:t>
          </a:r>
          <a:r>
            <a:rPr lang="zh-CN" altLang="en-US" dirty="0"/>
            <a:t>硬件结构的同时，也为其设计了一种“母语”</a:t>
          </a:r>
          <a:r>
            <a:rPr lang="en-US" altLang="en-US" dirty="0"/>
            <a:t>——</a:t>
          </a:r>
          <a:r>
            <a:rPr lang="zh-CN" altLang="en-US" dirty="0"/>
            <a:t>指令集， 这种语言称为机器语言（</a:t>
          </a:r>
          <a:r>
            <a:rPr lang="en-US" altLang="en-US" dirty="0"/>
            <a:t>machine language</a:t>
          </a:r>
          <a:r>
            <a:rPr lang="zh-CN" altLang="en-US" dirty="0"/>
            <a:t>）。</a:t>
          </a:r>
        </a:p>
      </dgm:t>
    </dgm:pt>
    <dgm:pt modelId="{12DF8549-0BC7-48A1-B236-69E7D44924BD}" type="parTrans" cxnId="{08C0FF51-45D8-4A0D-810B-4A67C4126C57}">
      <dgm:prSet/>
      <dgm:spPr/>
      <dgm:t>
        <a:bodyPr/>
        <a:lstStyle/>
        <a:p>
          <a:endParaRPr lang="zh-CN" altLang="en-US"/>
        </a:p>
      </dgm:t>
    </dgm:pt>
    <dgm:pt modelId="{B438901F-A7AE-4183-9B12-3EDE4B878286}" type="sibTrans" cxnId="{08C0FF51-45D8-4A0D-810B-4A67C4126C57}">
      <dgm:prSet/>
      <dgm:spPr/>
      <dgm:t>
        <a:bodyPr/>
        <a:lstStyle/>
        <a:p>
          <a:endParaRPr lang="zh-CN" altLang="en-US"/>
        </a:p>
      </dgm:t>
    </dgm:pt>
    <dgm:pt modelId="{86CB01BB-827C-45A6-9C80-F838277AEA34}">
      <dgm:prSet phldrT="[文本]"/>
      <dgm:spPr/>
      <dgm:t>
        <a:bodyPr/>
        <a:lstStyle/>
        <a:p>
          <a:r>
            <a:rPr lang="zh-CN" altLang="en-US" dirty="0"/>
            <a:t>机器语言在形式上是二进制的，即所有指令都是由 </a:t>
          </a:r>
          <a:r>
            <a:rPr lang="en-US" altLang="en-US" dirty="0"/>
            <a:t>0 </a:t>
          </a:r>
          <a:r>
            <a:rPr lang="zh-CN" altLang="en-US" dirty="0"/>
            <a:t>和 </a:t>
          </a:r>
          <a:r>
            <a:rPr lang="en-US" altLang="en-US" dirty="0"/>
            <a:t>1 </a:t>
          </a:r>
          <a:r>
            <a:rPr lang="zh-CN" altLang="en-US" dirty="0"/>
            <a:t>组成的二进制序列。利用机器语言写的程序就是二进制指令的序列。</a:t>
          </a:r>
        </a:p>
      </dgm:t>
    </dgm:pt>
    <dgm:pt modelId="{310100BF-87F4-4C95-83A6-A86D307D2B29}" type="parTrans" cxnId="{F17BA171-A5BA-4B36-ABEC-20DBF005F5D7}">
      <dgm:prSet/>
      <dgm:spPr/>
      <dgm:t>
        <a:bodyPr/>
        <a:lstStyle/>
        <a:p>
          <a:endParaRPr lang="zh-CN" altLang="en-US"/>
        </a:p>
      </dgm:t>
    </dgm:pt>
    <dgm:pt modelId="{A0859F6C-6B3C-47A9-8C92-80E71B7F0B74}" type="sibTrans" cxnId="{F17BA171-A5BA-4B36-ABEC-20DBF005F5D7}">
      <dgm:prSet/>
      <dgm:spPr/>
      <dgm:t>
        <a:bodyPr/>
        <a:lstStyle/>
        <a:p>
          <a:endParaRPr lang="zh-CN" altLang="en-US"/>
        </a:p>
      </dgm:t>
    </dgm:pt>
    <dgm:pt modelId="{77C9747C-0353-462F-931C-B83FE7DE009E}">
      <dgm:prSet phldrT="[文本]"/>
      <dgm:spPr/>
      <dgm:t>
        <a:bodyPr/>
        <a:lstStyle/>
        <a:p>
          <a:r>
            <a:rPr lang="zh-CN" altLang="en-US" dirty="0"/>
            <a:t>为了使编程更容易，人们发明了汇编语言（</a:t>
          </a:r>
          <a:r>
            <a:rPr lang="en-US" altLang="en-US" dirty="0"/>
            <a:t>assembly language</a:t>
          </a:r>
          <a:r>
            <a:rPr lang="zh-CN" altLang="en-US" dirty="0"/>
            <a:t>）。</a:t>
          </a:r>
        </a:p>
      </dgm:t>
    </dgm:pt>
    <dgm:pt modelId="{F8D5D64C-210D-4C3D-A9AA-8C4021BE222C}" type="parTrans" cxnId="{612CB223-81A8-4694-B8F5-381A1D55101F}">
      <dgm:prSet/>
      <dgm:spPr/>
      <dgm:t>
        <a:bodyPr/>
        <a:lstStyle/>
        <a:p>
          <a:endParaRPr lang="zh-CN" altLang="en-US"/>
        </a:p>
      </dgm:t>
    </dgm:pt>
    <dgm:pt modelId="{B14F5939-CE67-4E0F-A790-4606E84F04A3}" type="sibTrans" cxnId="{612CB223-81A8-4694-B8F5-381A1D55101F}">
      <dgm:prSet/>
      <dgm:spPr/>
      <dgm:t>
        <a:bodyPr/>
        <a:lstStyle/>
        <a:p>
          <a:endParaRPr lang="zh-CN" altLang="en-US"/>
        </a:p>
      </dgm:t>
    </dgm:pt>
    <dgm:pt modelId="{16E25EA3-EDC2-420F-A78F-5EA93E6B9D8B}">
      <dgm:prSet phldrT="[文本]"/>
      <dgm:spPr/>
      <dgm:t>
        <a:bodyPr/>
        <a:lstStyle/>
        <a:p>
          <a:r>
            <a:rPr lang="zh-CN" altLang="en-US" dirty="0"/>
            <a:t>汇编语言本质上是将机器指令用更加容易为人们所理解和记忆的“助忆符”表现出来。</a:t>
          </a:r>
        </a:p>
      </dgm:t>
    </dgm:pt>
    <dgm:pt modelId="{41ABBC95-BE20-4DE0-A36A-3501E04383D8}" type="parTrans" cxnId="{B450811A-8E33-476C-B874-B8B14F8A4292}">
      <dgm:prSet/>
      <dgm:spPr/>
      <dgm:t>
        <a:bodyPr/>
        <a:lstStyle/>
        <a:p>
          <a:endParaRPr lang="zh-CN" altLang="en-US"/>
        </a:p>
      </dgm:t>
    </dgm:pt>
    <dgm:pt modelId="{EEA8F1F7-946A-4899-8261-293FA6B13E95}" type="sibTrans" cxnId="{B450811A-8E33-476C-B874-B8B14F8A4292}">
      <dgm:prSet/>
      <dgm:spPr/>
      <dgm:t>
        <a:bodyPr/>
        <a:lstStyle/>
        <a:p>
          <a:endParaRPr lang="zh-CN" altLang="en-US"/>
        </a:p>
      </dgm:t>
    </dgm:pt>
    <dgm:pt modelId="{52927520-5D21-4084-B96C-0A11FBB46409}">
      <dgm:prSet phldrT="[文本]"/>
      <dgm:spPr/>
      <dgm:t>
        <a:bodyPr/>
        <a:lstStyle/>
        <a:p>
          <a:r>
            <a:rPr lang="zh-CN" altLang="en-US" dirty="0"/>
            <a:t>高级语言吸收了人们熟悉的自然语言和数学语言的某些成分，因此非常易学、易用、易读； </a:t>
          </a:r>
        </a:p>
      </dgm:t>
    </dgm:pt>
    <dgm:pt modelId="{81292D08-5EE2-41EF-ACC0-41454890D117}" type="parTrans" cxnId="{A351C43D-8E2F-4DCC-99E3-66BF60382D43}">
      <dgm:prSet/>
      <dgm:spPr/>
      <dgm:t>
        <a:bodyPr/>
        <a:lstStyle/>
        <a:p>
          <a:endParaRPr lang="zh-CN" altLang="en-US"/>
        </a:p>
      </dgm:t>
    </dgm:pt>
    <dgm:pt modelId="{FCFD0A6A-DB74-47DB-A226-6F0512AA9474}" type="sibTrans" cxnId="{A351C43D-8E2F-4DCC-99E3-66BF60382D43}">
      <dgm:prSet/>
      <dgm:spPr/>
      <dgm:t>
        <a:bodyPr/>
        <a:lstStyle/>
        <a:p>
          <a:endParaRPr lang="zh-CN" altLang="en-US"/>
        </a:p>
      </dgm:t>
    </dgm:pt>
    <dgm:pt modelId="{434B0992-A300-44A1-9C20-F5E80FC08598}">
      <dgm:prSet/>
      <dgm:spPr/>
      <dgm:t>
        <a:bodyPr/>
        <a:lstStyle/>
        <a:p>
          <a:r>
            <a:rPr lang="zh-CN" altLang="en-US"/>
            <a:t>高级语言在构造形式和意义方面具有严格定义，从而避免了语言的歧义性；</a:t>
          </a:r>
          <a:endParaRPr lang="en-US" altLang="zh-CN" dirty="0"/>
        </a:p>
      </dgm:t>
    </dgm:pt>
    <dgm:pt modelId="{85E96F7A-4882-4C70-B16B-F5DBF148B438}" type="parTrans" cxnId="{D8668D8F-04E1-4640-BA8D-FACAEC69D243}">
      <dgm:prSet/>
      <dgm:spPr/>
      <dgm:t>
        <a:bodyPr/>
        <a:lstStyle/>
        <a:p>
          <a:endParaRPr lang="zh-CN" altLang="en-US"/>
        </a:p>
      </dgm:t>
    </dgm:pt>
    <dgm:pt modelId="{878AB5BC-65B3-46F9-87E6-86E797462897}" type="sibTrans" cxnId="{D8668D8F-04E1-4640-BA8D-FACAEC69D243}">
      <dgm:prSet/>
      <dgm:spPr/>
      <dgm:t>
        <a:bodyPr/>
        <a:lstStyle/>
        <a:p>
          <a:endParaRPr lang="zh-CN" altLang="en-US"/>
        </a:p>
      </dgm:t>
    </dgm:pt>
    <dgm:pt modelId="{87E06E2B-E2FB-46EB-97E3-51A4050DA4F3}">
      <dgm:prSet/>
      <dgm:spPr/>
      <dgm:t>
        <a:bodyPr/>
        <a:lstStyle/>
        <a:p>
          <a:r>
            <a:rPr lang="zh-CN" altLang="en-US" dirty="0"/>
            <a:t>高级语言与计算机硬件没有关系，用高级语言写的程序可以移植到各种计算机上执行。</a:t>
          </a:r>
        </a:p>
      </dgm:t>
    </dgm:pt>
    <dgm:pt modelId="{8D699ED2-D410-4433-8EE2-16DCCE0BB64F}" type="parTrans" cxnId="{E66C2CAF-12B5-4686-B6B9-B2E3CF31EBB6}">
      <dgm:prSet/>
      <dgm:spPr/>
      <dgm:t>
        <a:bodyPr/>
        <a:lstStyle/>
        <a:p>
          <a:endParaRPr lang="zh-CN" altLang="en-US"/>
        </a:p>
      </dgm:t>
    </dgm:pt>
    <dgm:pt modelId="{4ADD9B33-FD5B-4F0E-9624-21026C03DCD6}" type="sibTrans" cxnId="{E66C2CAF-12B5-4686-B6B9-B2E3CF31EBB6}">
      <dgm:prSet/>
      <dgm:spPr/>
      <dgm:t>
        <a:bodyPr/>
        <a:lstStyle/>
        <a:p>
          <a:endParaRPr lang="zh-CN" altLang="en-US"/>
        </a:p>
      </dgm:t>
    </dgm:pt>
    <dgm:pt modelId="{D9F477FF-AD4A-4E4C-AF40-B6F51BAE1D67}" type="pres">
      <dgm:prSet presAssocID="{1EF417F2-BEAA-494D-93EE-F5A6CFFBCAD4}" presName="linear" presStyleCnt="0">
        <dgm:presLayoutVars>
          <dgm:dir/>
          <dgm:animLvl val="lvl"/>
          <dgm:resizeHandles val="exact"/>
        </dgm:presLayoutVars>
      </dgm:prSet>
      <dgm:spPr/>
    </dgm:pt>
    <dgm:pt modelId="{4A40CB46-D257-4004-B6E5-124A3B25E934}" type="pres">
      <dgm:prSet presAssocID="{58FFE413-353A-4339-9D93-ABD599021FAE}" presName="parentLin" presStyleCnt="0"/>
      <dgm:spPr/>
    </dgm:pt>
    <dgm:pt modelId="{094E2656-3328-4CFE-83C6-CD4B964587FE}" type="pres">
      <dgm:prSet presAssocID="{58FFE413-353A-4339-9D93-ABD599021FAE}" presName="parentLeftMargin" presStyleLbl="node1" presStyleIdx="0" presStyleCnt="3"/>
      <dgm:spPr/>
    </dgm:pt>
    <dgm:pt modelId="{DB799CAD-3F6B-4522-98E3-6161FDA85FBB}" type="pres">
      <dgm:prSet presAssocID="{58FFE413-353A-4339-9D93-ABD599021FAE}" presName="parentText" presStyleLbl="node1" presStyleIdx="0" presStyleCnt="3">
        <dgm:presLayoutVars>
          <dgm:chMax val="0"/>
          <dgm:bulletEnabled val="1"/>
        </dgm:presLayoutVars>
      </dgm:prSet>
      <dgm:spPr/>
    </dgm:pt>
    <dgm:pt modelId="{863E3E2C-91CB-4594-8061-CE64D7ACD461}" type="pres">
      <dgm:prSet presAssocID="{58FFE413-353A-4339-9D93-ABD599021FAE}" presName="negativeSpace" presStyleCnt="0"/>
      <dgm:spPr/>
    </dgm:pt>
    <dgm:pt modelId="{C8340A64-FE5F-4D58-8438-8D5A8E4FC4F9}" type="pres">
      <dgm:prSet presAssocID="{58FFE413-353A-4339-9D93-ABD599021FAE}" presName="childText" presStyleLbl="conFgAcc1" presStyleIdx="0" presStyleCnt="3">
        <dgm:presLayoutVars>
          <dgm:bulletEnabled val="1"/>
        </dgm:presLayoutVars>
      </dgm:prSet>
      <dgm:spPr/>
    </dgm:pt>
    <dgm:pt modelId="{E28887A4-FC89-4224-87F3-78121773E8CC}" type="pres">
      <dgm:prSet presAssocID="{7BAA1459-BE37-47E8-9342-0ADE956F771D}" presName="spaceBetweenRectangles" presStyleCnt="0"/>
      <dgm:spPr/>
    </dgm:pt>
    <dgm:pt modelId="{F61D0B49-7356-48A5-B3ED-F8BE36C1FA42}" type="pres">
      <dgm:prSet presAssocID="{78A7CC20-DD51-4DC3-8204-972D0C3C0867}" presName="parentLin" presStyleCnt="0"/>
      <dgm:spPr/>
    </dgm:pt>
    <dgm:pt modelId="{AD5FFC05-56FA-4222-80D6-F0BC0750334E}" type="pres">
      <dgm:prSet presAssocID="{78A7CC20-DD51-4DC3-8204-972D0C3C0867}" presName="parentLeftMargin" presStyleLbl="node1" presStyleIdx="0" presStyleCnt="3"/>
      <dgm:spPr/>
    </dgm:pt>
    <dgm:pt modelId="{C3B14BF0-35E1-44E1-A8AD-73F82AA25AE6}" type="pres">
      <dgm:prSet presAssocID="{78A7CC20-DD51-4DC3-8204-972D0C3C0867}" presName="parentText" presStyleLbl="node1" presStyleIdx="1" presStyleCnt="3">
        <dgm:presLayoutVars>
          <dgm:chMax val="0"/>
          <dgm:bulletEnabled val="1"/>
        </dgm:presLayoutVars>
      </dgm:prSet>
      <dgm:spPr/>
    </dgm:pt>
    <dgm:pt modelId="{9F071B04-F5DE-4276-80C5-9961A3A637EB}" type="pres">
      <dgm:prSet presAssocID="{78A7CC20-DD51-4DC3-8204-972D0C3C0867}" presName="negativeSpace" presStyleCnt="0"/>
      <dgm:spPr/>
    </dgm:pt>
    <dgm:pt modelId="{58FEAA5E-E855-4A8B-8F72-F67F5933D615}" type="pres">
      <dgm:prSet presAssocID="{78A7CC20-DD51-4DC3-8204-972D0C3C0867}" presName="childText" presStyleLbl="conFgAcc1" presStyleIdx="1" presStyleCnt="3">
        <dgm:presLayoutVars>
          <dgm:bulletEnabled val="1"/>
        </dgm:presLayoutVars>
      </dgm:prSet>
      <dgm:spPr/>
    </dgm:pt>
    <dgm:pt modelId="{24979622-3E16-40F5-AA5D-5B7DF03594C9}" type="pres">
      <dgm:prSet presAssocID="{662483E6-6BE6-4466-BA3B-48234FDF5894}" presName="spaceBetweenRectangles" presStyleCnt="0"/>
      <dgm:spPr/>
    </dgm:pt>
    <dgm:pt modelId="{5A1E1D34-4585-424E-AD86-033E9515AF63}" type="pres">
      <dgm:prSet presAssocID="{9F809D53-3F45-45FF-8590-A1D69A4B8EA4}" presName="parentLin" presStyleCnt="0"/>
      <dgm:spPr/>
    </dgm:pt>
    <dgm:pt modelId="{DB83482E-C156-40D9-93B2-B2667F834AE9}" type="pres">
      <dgm:prSet presAssocID="{9F809D53-3F45-45FF-8590-A1D69A4B8EA4}" presName="parentLeftMargin" presStyleLbl="node1" presStyleIdx="1" presStyleCnt="3"/>
      <dgm:spPr/>
    </dgm:pt>
    <dgm:pt modelId="{5D450E64-FC68-4858-982F-45EA2A0E9F4D}" type="pres">
      <dgm:prSet presAssocID="{9F809D53-3F45-45FF-8590-A1D69A4B8EA4}" presName="parentText" presStyleLbl="node1" presStyleIdx="2" presStyleCnt="3">
        <dgm:presLayoutVars>
          <dgm:chMax val="0"/>
          <dgm:bulletEnabled val="1"/>
        </dgm:presLayoutVars>
      </dgm:prSet>
      <dgm:spPr/>
    </dgm:pt>
    <dgm:pt modelId="{C9CA154D-1A1D-4053-8C81-5F34584E31D2}" type="pres">
      <dgm:prSet presAssocID="{9F809D53-3F45-45FF-8590-A1D69A4B8EA4}" presName="negativeSpace" presStyleCnt="0"/>
      <dgm:spPr/>
    </dgm:pt>
    <dgm:pt modelId="{89692467-A391-4CEA-AA2E-7120BDAE1E17}" type="pres">
      <dgm:prSet presAssocID="{9F809D53-3F45-45FF-8590-A1D69A4B8EA4}" presName="childText" presStyleLbl="conFgAcc1" presStyleIdx="2" presStyleCnt="3">
        <dgm:presLayoutVars>
          <dgm:bulletEnabled val="1"/>
        </dgm:presLayoutVars>
      </dgm:prSet>
      <dgm:spPr/>
    </dgm:pt>
  </dgm:ptLst>
  <dgm:cxnLst>
    <dgm:cxn modelId="{55668B01-F447-4C58-B4E0-BDAB93E463CA}" type="presOf" srcId="{1EF417F2-BEAA-494D-93EE-F5A6CFFBCAD4}" destId="{D9F477FF-AD4A-4E4C-AF40-B6F51BAE1D67}" srcOrd="0" destOrd="0" presId="urn:microsoft.com/office/officeart/2005/8/layout/list1"/>
    <dgm:cxn modelId="{661B5A17-23F3-445E-881B-5A2A59BC6E4F}" type="presOf" srcId="{16E25EA3-EDC2-420F-A78F-5EA93E6B9D8B}" destId="{58FEAA5E-E855-4A8B-8F72-F67F5933D615}" srcOrd="0" destOrd="1" presId="urn:microsoft.com/office/officeart/2005/8/layout/list1"/>
    <dgm:cxn modelId="{3E9CD617-D1DD-4F73-AD76-1E52921FFC86}" type="presOf" srcId="{52927520-5D21-4084-B96C-0A11FBB46409}" destId="{89692467-A391-4CEA-AA2E-7120BDAE1E17}" srcOrd="0" destOrd="0" presId="urn:microsoft.com/office/officeart/2005/8/layout/list1"/>
    <dgm:cxn modelId="{B450811A-8E33-476C-B874-B8B14F8A4292}" srcId="{78A7CC20-DD51-4DC3-8204-972D0C3C0867}" destId="{16E25EA3-EDC2-420F-A78F-5EA93E6B9D8B}" srcOrd="1" destOrd="0" parTransId="{41ABBC95-BE20-4DE0-A36A-3501E04383D8}" sibTransId="{EEA8F1F7-946A-4899-8261-293FA6B13E95}"/>
    <dgm:cxn modelId="{14DE371E-458F-4BAA-9975-B63E3272B396}" srcId="{1EF417F2-BEAA-494D-93EE-F5A6CFFBCAD4}" destId="{9F809D53-3F45-45FF-8590-A1D69A4B8EA4}" srcOrd="2" destOrd="0" parTransId="{03B45428-C248-4D02-8CAD-2AEB35C9330B}" sibTransId="{A1F31C39-715D-4647-A3D4-328533FC9E5A}"/>
    <dgm:cxn modelId="{0D71A322-1A57-49A7-A646-DA8B5B5541E7}" type="presOf" srcId="{9F809D53-3F45-45FF-8590-A1D69A4B8EA4}" destId="{DB83482E-C156-40D9-93B2-B2667F834AE9}" srcOrd="0" destOrd="0" presId="urn:microsoft.com/office/officeart/2005/8/layout/list1"/>
    <dgm:cxn modelId="{612CB223-81A8-4694-B8F5-381A1D55101F}" srcId="{78A7CC20-DD51-4DC3-8204-972D0C3C0867}" destId="{77C9747C-0353-462F-931C-B83FE7DE009E}" srcOrd="0" destOrd="0" parTransId="{F8D5D64C-210D-4C3D-A9AA-8C4021BE222C}" sibTransId="{B14F5939-CE67-4E0F-A790-4606E84F04A3}"/>
    <dgm:cxn modelId="{F90B3638-A58B-4872-9C67-9F78542126C6}" type="presOf" srcId="{78A7CC20-DD51-4DC3-8204-972D0C3C0867}" destId="{C3B14BF0-35E1-44E1-A8AD-73F82AA25AE6}" srcOrd="1" destOrd="0" presId="urn:microsoft.com/office/officeart/2005/8/layout/list1"/>
    <dgm:cxn modelId="{A351C43D-8E2F-4DCC-99E3-66BF60382D43}" srcId="{9F809D53-3F45-45FF-8590-A1D69A4B8EA4}" destId="{52927520-5D21-4084-B96C-0A11FBB46409}" srcOrd="0" destOrd="0" parTransId="{81292D08-5EE2-41EF-ACC0-41454890D117}" sibTransId="{FCFD0A6A-DB74-47DB-A226-6F0512AA9474}"/>
    <dgm:cxn modelId="{2CD8C65E-F8C7-4822-A2FE-CA9C2657B655}" srcId="{1EF417F2-BEAA-494D-93EE-F5A6CFFBCAD4}" destId="{58FFE413-353A-4339-9D93-ABD599021FAE}" srcOrd="0" destOrd="0" parTransId="{853BC54B-A4D6-4177-BB42-B5E62098D5FB}" sibTransId="{7BAA1459-BE37-47E8-9342-0ADE956F771D}"/>
    <dgm:cxn modelId="{E9EB0848-16D1-4D94-A2A5-BC98D9DD299E}" type="presOf" srcId="{86CB01BB-827C-45A6-9C80-F838277AEA34}" destId="{C8340A64-FE5F-4D58-8438-8D5A8E4FC4F9}" srcOrd="0" destOrd="1" presId="urn:microsoft.com/office/officeart/2005/8/layout/list1"/>
    <dgm:cxn modelId="{0EAAC64B-BB23-4B0C-BBBB-E461FA3713CC}" type="presOf" srcId="{9F809D53-3F45-45FF-8590-A1D69A4B8EA4}" destId="{5D450E64-FC68-4858-982F-45EA2A0E9F4D}" srcOrd="1" destOrd="0" presId="urn:microsoft.com/office/officeart/2005/8/layout/list1"/>
    <dgm:cxn modelId="{F17BA171-A5BA-4B36-ABEC-20DBF005F5D7}" srcId="{58FFE413-353A-4339-9D93-ABD599021FAE}" destId="{86CB01BB-827C-45A6-9C80-F838277AEA34}" srcOrd="1" destOrd="0" parTransId="{310100BF-87F4-4C95-83A6-A86D307D2B29}" sibTransId="{A0859F6C-6B3C-47A9-8C92-80E71B7F0B74}"/>
    <dgm:cxn modelId="{08C0FF51-45D8-4A0D-810B-4A67C4126C57}" srcId="{58FFE413-353A-4339-9D93-ABD599021FAE}" destId="{11496F2D-C076-4D94-BF28-9F1B4C4A2D98}" srcOrd="0" destOrd="0" parTransId="{12DF8549-0BC7-48A1-B236-69E7D44924BD}" sibTransId="{B438901F-A7AE-4183-9B12-3EDE4B878286}"/>
    <dgm:cxn modelId="{3EE96576-DEE9-4F2C-A79E-C838944F7B7D}" type="presOf" srcId="{78A7CC20-DD51-4DC3-8204-972D0C3C0867}" destId="{AD5FFC05-56FA-4222-80D6-F0BC0750334E}" srcOrd="0" destOrd="0" presId="urn:microsoft.com/office/officeart/2005/8/layout/list1"/>
    <dgm:cxn modelId="{F6485357-0104-4E1E-972B-4DCD8B40F073}" type="presOf" srcId="{11496F2D-C076-4D94-BF28-9F1B4C4A2D98}" destId="{C8340A64-FE5F-4D58-8438-8D5A8E4FC4F9}" srcOrd="0" destOrd="0" presId="urn:microsoft.com/office/officeart/2005/8/layout/list1"/>
    <dgm:cxn modelId="{D8668D8F-04E1-4640-BA8D-FACAEC69D243}" srcId="{9F809D53-3F45-45FF-8590-A1D69A4B8EA4}" destId="{434B0992-A300-44A1-9C20-F5E80FC08598}" srcOrd="1" destOrd="0" parTransId="{85E96F7A-4882-4C70-B16B-F5DBF148B438}" sibTransId="{878AB5BC-65B3-46F9-87E6-86E797462897}"/>
    <dgm:cxn modelId="{24780C9B-F2AA-4C6B-9283-D0B27C8BEFAA}" type="presOf" srcId="{77C9747C-0353-462F-931C-B83FE7DE009E}" destId="{58FEAA5E-E855-4A8B-8F72-F67F5933D615}" srcOrd="0" destOrd="0" presId="urn:microsoft.com/office/officeart/2005/8/layout/list1"/>
    <dgm:cxn modelId="{0237409D-0D50-4E35-BF6C-6210CF91DA80}" type="presOf" srcId="{434B0992-A300-44A1-9C20-F5E80FC08598}" destId="{89692467-A391-4CEA-AA2E-7120BDAE1E17}" srcOrd="0" destOrd="1" presId="urn:microsoft.com/office/officeart/2005/8/layout/list1"/>
    <dgm:cxn modelId="{E66C2CAF-12B5-4686-B6B9-B2E3CF31EBB6}" srcId="{9F809D53-3F45-45FF-8590-A1D69A4B8EA4}" destId="{87E06E2B-E2FB-46EB-97E3-51A4050DA4F3}" srcOrd="2" destOrd="0" parTransId="{8D699ED2-D410-4433-8EE2-16DCCE0BB64F}" sibTransId="{4ADD9B33-FD5B-4F0E-9624-21026C03DCD6}"/>
    <dgm:cxn modelId="{13B2A8BD-9AD2-4196-87B2-F5BA66A8EACC}" type="presOf" srcId="{58FFE413-353A-4339-9D93-ABD599021FAE}" destId="{DB799CAD-3F6B-4522-98E3-6161FDA85FBB}" srcOrd="1" destOrd="0" presId="urn:microsoft.com/office/officeart/2005/8/layout/list1"/>
    <dgm:cxn modelId="{D271AADF-DF4F-47C6-A76D-0120364D164D}" type="presOf" srcId="{87E06E2B-E2FB-46EB-97E3-51A4050DA4F3}" destId="{89692467-A391-4CEA-AA2E-7120BDAE1E17}" srcOrd="0" destOrd="2" presId="urn:microsoft.com/office/officeart/2005/8/layout/list1"/>
    <dgm:cxn modelId="{10D5A2ED-0DD1-4ABB-9F3A-ACE092E29FEA}" type="presOf" srcId="{58FFE413-353A-4339-9D93-ABD599021FAE}" destId="{094E2656-3328-4CFE-83C6-CD4B964587FE}" srcOrd="0" destOrd="0" presId="urn:microsoft.com/office/officeart/2005/8/layout/list1"/>
    <dgm:cxn modelId="{CFB4ABF5-E22B-45B7-81CC-7677A6CECE7E}" srcId="{1EF417F2-BEAA-494D-93EE-F5A6CFFBCAD4}" destId="{78A7CC20-DD51-4DC3-8204-972D0C3C0867}" srcOrd="1" destOrd="0" parTransId="{65D384C9-605C-4E71-B72C-9965FDD6CE5B}" sibTransId="{662483E6-6BE6-4466-BA3B-48234FDF5894}"/>
    <dgm:cxn modelId="{4275EF05-D94A-40D3-923E-EEE038154062}" type="presParOf" srcId="{D9F477FF-AD4A-4E4C-AF40-B6F51BAE1D67}" destId="{4A40CB46-D257-4004-B6E5-124A3B25E934}" srcOrd="0" destOrd="0" presId="urn:microsoft.com/office/officeart/2005/8/layout/list1"/>
    <dgm:cxn modelId="{56C2E8B9-8EF4-4CCA-A9BF-7BA7DE95AF13}" type="presParOf" srcId="{4A40CB46-D257-4004-B6E5-124A3B25E934}" destId="{094E2656-3328-4CFE-83C6-CD4B964587FE}" srcOrd="0" destOrd="0" presId="urn:microsoft.com/office/officeart/2005/8/layout/list1"/>
    <dgm:cxn modelId="{D14D77B3-1B3C-4936-A46E-C69385D4CBB9}" type="presParOf" srcId="{4A40CB46-D257-4004-B6E5-124A3B25E934}" destId="{DB799CAD-3F6B-4522-98E3-6161FDA85FBB}" srcOrd="1" destOrd="0" presId="urn:microsoft.com/office/officeart/2005/8/layout/list1"/>
    <dgm:cxn modelId="{B4F37FD6-9CE0-4B4B-84A7-8982DDFAFA3E}" type="presParOf" srcId="{D9F477FF-AD4A-4E4C-AF40-B6F51BAE1D67}" destId="{863E3E2C-91CB-4594-8061-CE64D7ACD461}" srcOrd="1" destOrd="0" presId="urn:microsoft.com/office/officeart/2005/8/layout/list1"/>
    <dgm:cxn modelId="{AB8F1374-BBC6-4C94-A6C7-929F4EFA8BE1}" type="presParOf" srcId="{D9F477FF-AD4A-4E4C-AF40-B6F51BAE1D67}" destId="{C8340A64-FE5F-4D58-8438-8D5A8E4FC4F9}" srcOrd="2" destOrd="0" presId="urn:microsoft.com/office/officeart/2005/8/layout/list1"/>
    <dgm:cxn modelId="{7FDB3947-3092-48AF-9AD6-AE8F4337762D}" type="presParOf" srcId="{D9F477FF-AD4A-4E4C-AF40-B6F51BAE1D67}" destId="{E28887A4-FC89-4224-87F3-78121773E8CC}" srcOrd="3" destOrd="0" presId="urn:microsoft.com/office/officeart/2005/8/layout/list1"/>
    <dgm:cxn modelId="{D94899ED-C4ED-45BF-A5AF-916B79783FE9}" type="presParOf" srcId="{D9F477FF-AD4A-4E4C-AF40-B6F51BAE1D67}" destId="{F61D0B49-7356-48A5-B3ED-F8BE36C1FA42}" srcOrd="4" destOrd="0" presId="urn:microsoft.com/office/officeart/2005/8/layout/list1"/>
    <dgm:cxn modelId="{38228092-0E78-44A6-BC21-BF01A24B870A}" type="presParOf" srcId="{F61D0B49-7356-48A5-B3ED-F8BE36C1FA42}" destId="{AD5FFC05-56FA-4222-80D6-F0BC0750334E}" srcOrd="0" destOrd="0" presId="urn:microsoft.com/office/officeart/2005/8/layout/list1"/>
    <dgm:cxn modelId="{D9AB0FDE-666B-40C1-8C4A-88E422CBD2DB}" type="presParOf" srcId="{F61D0B49-7356-48A5-B3ED-F8BE36C1FA42}" destId="{C3B14BF0-35E1-44E1-A8AD-73F82AA25AE6}" srcOrd="1" destOrd="0" presId="urn:microsoft.com/office/officeart/2005/8/layout/list1"/>
    <dgm:cxn modelId="{2AEC5AE0-0889-4937-9974-4D9091C88495}" type="presParOf" srcId="{D9F477FF-AD4A-4E4C-AF40-B6F51BAE1D67}" destId="{9F071B04-F5DE-4276-80C5-9961A3A637EB}" srcOrd="5" destOrd="0" presId="urn:microsoft.com/office/officeart/2005/8/layout/list1"/>
    <dgm:cxn modelId="{07491374-1D63-475B-9577-237699444AC3}" type="presParOf" srcId="{D9F477FF-AD4A-4E4C-AF40-B6F51BAE1D67}" destId="{58FEAA5E-E855-4A8B-8F72-F67F5933D615}" srcOrd="6" destOrd="0" presId="urn:microsoft.com/office/officeart/2005/8/layout/list1"/>
    <dgm:cxn modelId="{EE652608-E681-46DF-81B3-0B29EC10168E}" type="presParOf" srcId="{D9F477FF-AD4A-4E4C-AF40-B6F51BAE1D67}" destId="{24979622-3E16-40F5-AA5D-5B7DF03594C9}" srcOrd="7" destOrd="0" presId="urn:microsoft.com/office/officeart/2005/8/layout/list1"/>
    <dgm:cxn modelId="{568F0CA7-BD33-4AE1-B2C0-B556D1A2646E}" type="presParOf" srcId="{D9F477FF-AD4A-4E4C-AF40-B6F51BAE1D67}" destId="{5A1E1D34-4585-424E-AD86-033E9515AF63}" srcOrd="8" destOrd="0" presId="urn:microsoft.com/office/officeart/2005/8/layout/list1"/>
    <dgm:cxn modelId="{8158E540-B754-4346-A296-9995DE096C80}" type="presParOf" srcId="{5A1E1D34-4585-424E-AD86-033E9515AF63}" destId="{DB83482E-C156-40D9-93B2-B2667F834AE9}" srcOrd="0" destOrd="0" presId="urn:microsoft.com/office/officeart/2005/8/layout/list1"/>
    <dgm:cxn modelId="{308A59CB-241C-4202-8F25-9AEBFEC9BDA2}" type="presParOf" srcId="{5A1E1D34-4585-424E-AD86-033E9515AF63}" destId="{5D450E64-FC68-4858-982F-45EA2A0E9F4D}" srcOrd="1" destOrd="0" presId="urn:microsoft.com/office/officeart/2005/8/layout/list1"/>
    <dgm:cxn modelId="{D905BC9D-A5AD-49EB-8BA4-2D468656F96C}" type="presParOf" srcId="{D9F477FF-AD4A-4E4C-AF40-B6F51BAE1D67}" destId="{C9CA154D-1A1D-4053-8C81-5F34584E31D2}" srcOrd="9" destOrd="0" presId="urn:microsoft.com/office/officeart/2005/8/layout/list1"/>
    <dgm:cxn modelId="{2988D528-710E-44CC-BEBE-6AAC5C010CD4}" type="presParOf" srcId="{D9F477FF-AD4A-4E4C-AF40-B6F51BAE1D67}" destId="{89692467-A391-4CEA-AA2E-7120BDAE1E1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1B40D-4C86-4BCA-B0CB-8EDE2DE94FC3}">
      <dsp:nvSpPr>
        <dsp:cNvPr id="0" name=""/>
        <dsp:cNvSpPr/>
      </dsp:nvSpPr>
      <dsp:spPr>
        <a:xfrm>
          <a:off x="0" y="445532"/>
          <a:ext cx="4236255" cy="3105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8780" tIns="604012" rIns="328780" bIns="206248" numCol="1" spcCol="1270" anchor="t" anchorCtr="0">
          <a:noAutofit/>
        </a:bodyPr>
        <a:lstStyle/>
        <a:p>
          <a:pPr marL="285750" lvl="1" indent="-285750" algn="l" defTabSz="1289050">
            <a:lnSpc>
              <a:spcPct val="90000"/>
            </a:lnSpc>
            <a:spcBef>
              <a:spcPct val="0"/>
            </a:spcBef>
            <a:spcAft>
              <a:spcPct val="15000"/>
            </a:spcAft>
            <a:buChar char="•"/>
          </a:pPr>
          <a:r>
            <a:rPr lang="en-US" altLang="zh-CN" sz="2900" kern="1200" dirty="0"/>
            <a:t>Input</a:t>
          </a:r>
          <a:endParaRPr lang="zh-CN" altLang="en-US" sz="2900" kern="1200" dirty="0"/>
        </a:p>
        <a:p>
          <a:pPr marL="285750" lvl="1" indent="-285750" algn="l" defTabSz="1289050">
            <a:lnSpc>
              <a:spcPct val="90000"/>
            </a:lnSpc>
            <a:spcBef>
              <a:spcPct val="0"/>
            </a:spcBef>
            <a:spcAft>
              <a:spcPct val="15000"/>
            </a:spcAft>
            <a:buChar char="•"/>
          </a:pPr>
          <a:r>
            <a:rPr lang="en-US" altLang="zh-CN" sz="2900" kern="1200" dirty="0"/>
            <a:t>Output</a:t>
          </a:r>
          <a:endParaRPr lang="zh-CN" altLang="en-US" sz="2900" kern="1200" dirty="0"/>
        </a:p>
        <a:p>
          <a:pPr marL="285750" lvl="1" indent="-285750" algn="l" defTabSz="1289050">
            <a:lnSpc>
              <a:spcPct val="90000"/>
            </a:lnSpc>
            <a:spcBef>
              <a:spcPct val="0"/>
            </a:spcBef>
            <a:spcAft>
              <a:spcPct val="15000"/>
            </a:spcAft>
            <a:buChar char="•"/>
          </a:pPr>
          <a:r>
            <a:rPr lang="en-US" altLang="zh-CN" sz="2900" kern="1200" dirty="0"/>
            <a:t>Definiteness</a:t>
          </a:r>
          <a:endParaRPr lang="zh-CN" altLang="en-US" sz="2900" kern="1200" dirty="0"/>
        </a:p>
        <a:p>
          <a:pPr marL="285750" lvl="1" indent="-285750" algn="l" defTabSz="1289050">
            <a:lnSpc>
              <a:spcPct val="90000"/>
            </a:lnSpc>
            <a:spcBef>
              <a:spcPct val="0"/>
            </a:spcBef>
            <a:spcAft>
              <a:spcPct val="15000"/>
            </a:spcAft>
            <a:buChar char="•"/>
          </a:pPr>
          <a:r>
            <a:rPr lang="en-US" altLang="zh-CN" sz="2900" kern="1200" dirty="0"/>
            <a:t>Effectiveness</a:t>
          </a:r>
          <a:endParaRPr lang="zh-CN" altLang="en-US" sz="2900" kern="1200" dirty="0"/>
        </a:p>
        <a:p>
          <a:pPr marL="285750" lvl="1" indent="-285750" algn="l" defTabSz="1289050">
            <a:lnSpc>
              <a:spcPct val="90000"/>
            </a:lnSpc>
            <a:spcBef>
              <a:spcPct val="0"/>
            </a:spcBef>
            <a:spcAft>
              <a:spcPct val="15000"/>
            </a:spcAft>
            <a:buChar char="•"/>
          </a:pPr>
          <a:r>
            <a:rPr lang="en-US" altLang="zh-CN" sz="2900" kern="1200" dirty="0"/>
            <a:t>Finiteness</a:t>
          </a:r>
          <a:endParaRPr lang="zh-CN" altLang="en-US" sz="2900" kern="1200" dirty="0"/>
        </a:p>
      </dsp:txBody>
      <dsp:txXfrm>
        <a:off x="0" y="445532"/>
        <a:ext cx="4236255" cy="3105900"/>
      </dsp:txXfrm>
    </dsp:sp>
    <dsp:sp modelId="{4F6D4FC9-5007-4CA7-9173-C3E277E411C1}">
      <dsp:nvSpPr>
        <dsp:cNvPr id="0" name=""/>
        <dsp:cNvSpPr/>
      </dsp:nvSpPr>
      <dsp:spPr>
        <a:xfrm>
          <a:off x="211812" y="17492"/>
          <a:ext cx="2965378"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84" tIns="0" rIns="112084" bIns="0" numCol="1" spcCol="1270" anchor="ctr" anchorCtr="0">
          <a:noAutofit/>
        </a:bodyPr>
        <a:lstStyle/>
        <a:p>
          <a:pPr marL="0" lvl="0" indent="0" algn="l" defTabSz="1289050">
            <a:lnSpc>
              <a:spcPct val="90000"/>
            </a:lnSpc>
            <a:spcBef>
              <a:spcPct val="0"/>
            </a:spcBef>
            <a:spcAft>
              <a:spcPct val="35000"/>
            </a:spcAft>
            <a:buNone/>
          </a:pPr>
          <a:r>
            <a:rPr lang="en-US" altLang="zh-CN" sz="2900" kern="1200" dirty="0"/>
            <a:t>Algorithm</a:t>
          </a:r>
          <a:endParaRPr lang="zh-CN" altLang="en-US" sz="2900" kern="1200" dirty="0"/>
        </a:p>
      </dsp:txBody>
      <dsp:txXfrm>
        <a:off x="253602" y="59282"/>
        <a:ext cx="2881798"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E7961-DF89-4D6A-9737-C67DF99482D4}">
      <dsp:nvSpPr>
        <dsp:cNvPr id="0" name=""/>
        <dsp:cNvSpPr/>
      </dsp:nvSpPr>
      <dsp:spPr>
        <a:xfrm>
          <a:off x="0" y="475072"/>
          <a:ext cx="6362700" cy="4110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3816" tIns="604012" rIns="493816" bIns="206248"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正确执行</a:t>
          </a:r>
        </a:p>
        <a:p>
          <a:pPr marL="285750" lvl="1" indent="-285750" algn="l" defTabSz="1289050">
            <a:lnSpc>
              <a:spcPct val="90000"/>
            </a:lnSpc>
            <a:spcBef>
              <a:spcPct val="0"/>
            </a:spcBef>
            <a:spcAft>
              <a:spcPct val="15000"/>
            </a:spcAft>
            <a:buChar char="•"/>
          </a:pPr>
          <a:r>
            <a:rPr lang="zh-CN" altLang="en-US" sz="2900" kern="1200" dirty="0"/>
            <a:t>执行算法所耗费时间</a:t>
          </a:r>
        </a:p>
        <a:p>
          <a:pPr marL="285750" lvl="1" indent="-285750" algn="l" defTabSz="1289050">
            <a:lnSpc>
              <a:spcPct val="90000"/>
            </a:lnSpc>
            <a:spcBef>
              <a:spcPct val="0"/>
            </a:spcBef>
            <a:spcAft>
              <a:spcPct val="15000"/>
            </a:spcAft>
            <a:buChar char="•"/>
          </a:pPr>
          <a:r>
            <a:rPr lang="zh-CN" altLang="en-US" sz="2900" kern="1200" dirty="0"/>
            <a:t>执行算法所耗费存储空间</a:t>
          </a:r>
        </a:p>
        <a:p>
          <a:pPr marL="285750" lvl="1" indent="-285750" algn="l" defTabSz="1289050">
            <a:lnSpc>
              <a:spcPct val="90000"/>
            </a:lnSpc>
            <a:spcBef>
              <a:spcPct val="0"/>
            </a:spcBef>
            <a:spcAft>
              <a:spcPct val="15000"/>
            </a:spcAft>
            <a:buChar char="•"/>
          </a:pPr>
          <a:r>
            <a:rPr lang="zh-CN" altLang="en-US" sz="2900" kern="1200" dirty="0"/>
            <a:t>易于理解、可读、编码、调试</a:t>
          </a:r>
        </a:p>
        <a:p>
          <a:pPr marL="285750" lvl="1" indent="-285750" algn="l" defTabSz="1289050">
            <a:lnSpc>
              <a:spcPct val="90000"/>
            </a:lnSpc>
            <a:spcBef>
              <a:spcPct val="0"/>
            </a:spcBef>
            <a:spcAft>
              <a:spcPct val="15000"/>
            </a:spcAft>
            <a:buChar char="•"/>
          </a:pPr>
          <a:r>
            <a:rPr lang="zh-CN" altLang="en-US" sz="2900" kern="1200" dirty="0"/>
            <a:t>健壮性（鲁棒性）</a:t>
          </a:r>
        </a:p>
      </dsp:txBody>
      <dsp:txXfrm>
        <a:off x="0" y="475072"/>
        <a:ext cx="6362700" cy="4110750"/>
      </dsp:txXfrm>
    </dsp:sp>
    <dsp:sp modelId="{360F1F57-E8BD-4EA9-AC7B-E5E4FC643325}">
      <dsp:nvSpPr>
        <dsp:cNvPr id="0" name=""/>
        <dsp:cNvSpPr/>
      </dsp:nvSpPr>
      <dsp:spPr>
        <a:xfrm>
          <a:off x="318135" y="47032"/>
          <a:ext cx="4453890"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46" tIns="0" rIns="168346" bIns="0" numCol="1" spcCol="1270" anchor="ctr" anchorCtr="0">
          <a:noAutofit/>
        </a:bodyPr>
        <a:lstStyle/>
        <a:p>
          <a:pPr marL="0" lvl="0" indent="0" algn="l" defTabSz="1289050">
            <a:lnSpc>
              <a:spcPct val="90000"/>
            </a:lnSpc>
            <a:spcBef>
              <a:spcPct val="0"/>
            </a:spcBef>
            <a:spcAft>
              <a:spcPct val="35000"/>
            </a:spcAft>
            <a:buNone/>
          </a:pPr>
          <a:r>
            <a:rPr lang="zh-CN" altLang="en-US" sz="2900" kern="1200" dirty="0"/>
            <a:t>评价一个算法</a:t>
          </a:r>
        </a:p>
      </dsp:txBody>
      <dsp:txXfrm>
        <a:off x="359925" y="88822"/>
        <a:ext cx="4370310" cy="77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B4408-31BB-451A-8B4F-47B8BA8246B6}">
      <dsp:nvSpPr>
        <dsp:cNvPr id="0" name=""/>
        <dsp:cNvSpPr/>
      </dsp:nvSpPr>
      <dsp:spPr>
        <a:xfrm rot="5400000">
          <a:off x="633719" y="826567"/>
          <a:ext cx="1287346" cy="15539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0A59CA-A835-44D7-926D-2EF8209F6E1F}">
      <dsp:nvSpPr>
        <dsp:cNvPr id="0" name=""/>
        <dsp:cNvSpPr/>
      </dsp:nvSpPr>
      <dsp:spPr>
        <a:xfrm>
          <a:off x="928271" y="2632"/>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1946</a:t>
          </a:r>
          <a:endParaRPr lang="zh-CN" altLang="en-US" sz="1600" kern="1200" dirty="0"/>
        </a:p>
        <a:p>
          <a:pPr marL="114300" lvl="1" indent="-114300" algn="l" defTabSz="533400">
            <a:lnSpc>
              <a:spcPct val="90000"/>
            </a:lnSpc>
            <a:spcBef>
              <a:spcPct val="0"/>
            </a:spcBef>
            <a:spcAft>
              <a:spcPct val="15000"/>
            </a:spcAft>
            <a:buChar char="•"/>
          </a:pPr>
          <a:r>
            <a:rPr lang="zh-CN" altLang="en-US" sz="1200" kern="1200" dirty="0"/>
            <a:t>蒙塔卡罗法</a:t>
          </a:r>
        </a:p>
      </dsp:txBody>
      <dsp:txXfrm>
        <a:off x="958613" y="32974"/>
        <a:ext cx="1665914" cy="975275"/>
      </dsp:txXfrm>
    </dsp:sp>
    <dsp:sp modelId="{931E3B8C-09DD-4D47-B551-E2EEB61B1E46}">
      <dsp:nvSpPr>
        <dsp:cNvPr id="0" name=""/>
        <dsp:cNvSpPr/>
      </dsp:nvSpPr>
      <dsp:spPr>
        <a:xfrm rot="5400000">
          <a:off x="633719" y="2121516"/>
          <a:ext cx="1287346" cy="15539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E18DBF-9434-4B2E-BADD-0922264ED329}">
      <dsp:nvSpPr>
        <dsp:cNvPr id="0" name=""/>
        <dsp:cNvSpPr/>
      </dsp:nvSpPr>
      <dsp:spPr>
        <a:xfrm>
          <a:off x="928271" y="1297581"/>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1947</a:t>
          </a:r>
          <a:endParaRPr lang="zh-CN" altLang="en-US" sz="1600" kern="1200" dirty="0"/>
        </a:p>
        <a:p>
          <a:pPr marL="114300" lvl="1" indent="-114300" algn="l" defTabSz="533400">
            <a:lnSpc>
              <a:spcPct val="90000"/>
            </a:lnSpc>
            <a:spcBef>
              <a:spcPct val="0"/>
            </a:spcBef>
            <a:spcAft>
              <a:spcPct val="15000"/>
            </a:spcAft>
            <a:buChar char="•"/>
          </a:pPr>
          <a:r>
            <a:rPr lang="zh-CN" altLang="en-US" sz="1200" kern="1200" dirty="0"/>
            <a:t>单纯形法</a:t>
          </a:r>
        </a:p>
      </dsp:txBody>
      <dsp:txXfrm>
        <a:off x="958613" y="1327923"/>
        <a:ext cx="1665914" cy="975275"/>
      </dsp:txXfrm>
    </dsp:sp>
    <dsp:sp modelId="{D85D92C7-350A-43EE-AB11-0201D9250BB7}">
      <dsp:nvSpPr>
        <dsp:cNvPr id="0" name=""/>
        <dsp:cNvSpPr/>
      </dsp:nvSpPr>
      <dsp:spPr>
        <a:xfrm rot="5400000">
          <a:off x="633719" y="3416465"/>
          <a:ext cx="1287346" cy="15539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353BED-C3FE-49D0-A08B-5C7B83BCFAC1}">
      <dsp:nvSpPr>
        <dsp:cNvPr id="0" name=""/>
        <dsp:cNvSpPr/>
      </dsp:nvSpPr>
      <dsp:spPr>
        <a:xfrm>
          <a:off x="928271" y="2592529"/>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1950</a:t>
          </a:r>
          <a:endParaRPr lang="zh-CN" altLang="en-US" sz="1600" kern="1200" dirty="0"/>
        </a:p>
        <a:p>
          <a:pPr marL="114300" lvl="1" indent="-114300" algn="l" defTabSz="533400">
            <a:lnSpc>
              <a:spcPct val="90000"/>
            </a:lnSpc>
            <a:spcBef>
              <a:spcPct val="0"/>
            </a:spcBef>
            <a:spcAft>
              <a:spcPct val="15000"/>
            </a:spcAft>
            <a:buChar char="•"/>
          </a:pPr>
          <a:r>
            <a:rPr lang="en-US" altLang="zh-CN" sz="1200" kern="1200" dirty="0" err="1"/>
            <a:t>Krylov</a:t>
          </a:r>
          <a:r>
            <a:rPr lang="zh-CN" altLang="en-US" sz="1200" kern="1200" dirty="0"/>
            <a:t>子空间迭代法</a:t>
          </a:r>
        </a:p>
      </dsp:txBody>
      <dsp:txXfrm>
        <a:off x="958613" y="2622871"/>
        <a:ext cx="1665914" cy="975275"/>
      </dsp:txXfrm>
    </dsp:sp>
    <dsp:sp modelId="{16CA92E3-9125-4B56-940B-1F60484D1584}">
      <dsp:nvSpPr>
        <dsp:cNvPr id="0" name=""/>
        <dsp:cNvSpPr/>
      </dsp:nvSpPr>
      <dsp:spPr>
        <a:xfrm>
          <a:off x="1281193" y="4063939"/>
          <a:ext cx="2288773" cy="15539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D9BBD0-2EDA-43EE-A949-1112EF2A7D07}">
      <dsp:nvSpPr>
        <dsp:cNvPr id="0" name=""/>
        <dsp:cNvSpPr/>
      </dsp:nvSpPr>
      <dsp:spPr>
        <a:xfrm>
          <a:off x="928271" y="3887478"/>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1951</a:t>
          </a:r>
          <a:endParaRPr lang="zh-CN" altLang="en-US" sz="1600" kern="1200" dirty="0"/>
        </a:p>
        <a:p>
          <a:pPr marL="114300" lvl="1" indent="-114300" algn="l" defTabSz="533400">
            <a:lnSpc>
              <a:spcPct val="90000"/>
            </a:lnSpc>
            <a:spcBef>
              <a:spcPct val="0"/>
            </a:spcBef>
            <a:spcAft>
              <a:spcPct val="15000"/>
            </a:spcAft>
            <a:buChar char="•"/>
          </a:pPr>
          <a:r>
            <a:rPr lang="zh-CN" altLang="en-US" sz="1200" kern="1200" dirty="0"/>
            <a:t>矩阵分解法</a:t>
          </a:r>
        </a:p>
      </dsp:txBody>
      <dsp:txXfrm>
        <a:off x="958613" y="3917820"/>
        <a:ext cx="1665914" cy="975275"/>
      </dsp:txXfrm>
    </dsp:sp>
    <dsp:sp modelId="{3B392416-C30A-4121-8BC0-651F6F0D2B0A}">
      <dsp:nvSpPr>
        <dsp:cNvPr id="0" name=""/>
        <dsp:cNvSpPr/>
      </dsp:nvSpPr>
      <dsp:spPr>
        <a:xfrm rot="16200000">
          <a:off x="2930095" y="3416465"/>
          <a:ext cx="1287346" cy="15539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268CC8-702E-4BD3-82B6-300A9A8A7803}">
      <dsp:nvSpPr>
        <dsp:cNvPr id="0" name=""/>
        <dsp:cNvSpPr/>
      </dsp:nvSpPr>
      <dsp:spPr>
        <a:xfrm>
          <a:off x="3224647" y="3887478"/>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1957</a:t>
          </a:r>
          <a:endParaRPr lang="zh-CN" altLang="en-US" sz="1600" kern="1200" dirty="0"/>
        </a:p>
        <a:p>
          <a:pPr marL="114300" lvl="1" indent="-114300" algn="l" defTabSz="533400">
            <a:lnSpc>
              <a:spcPct val="90000"/>
            </a:lnSpc>
            <a:spcBef>
              <a:spcPct val="0"/>
            </a:spcBef>
            <a:spcAft>
              <a:spcPct val="15000"/>
            </a:spcAft>
            <a:buChar char="•"/>
          </a:pPr>
          <a:r>
            <a:rPr lang="zh-CN" altLang="en-US" sz="1200" kern="1200" dirty="0"/>
            <a:t>优化的</a:t>
          </a:r>
          <a:r>
            <a:rPr lang="en-US" altLang="zh-CN" sz="1200" kern="1200" dirty="0"/>
            <a:t>Fortran</a:t>
          </a:r>
          <a:r>
            <a:rPr lang="zh-CN" altLang="en-US" sz="1200" kern="1200" dirty="0"/>
            <a:t>编译器</a:t>
          </a:r>
        </a:p>
      </dsp:txBody>
      <dsp:txXfrm>
        <a:off x="3254989" y="3917820"/>
        <a:ext cx="1665914" cy="975275"/>
      </dsp:txXfrm>
    </dsp:sp>
    <dsp:sp modelId="{CB7DBE76-B08C-4050-BD0E-11A62D797845}">
      <dsp:nvSpPr>
        <dsp:cNvPr id="0" name=""/>
        <dsp:cNvSpPr/>
      </dsp:nvSpPr>
      <dsp:spPr>
        <a:xfrm rot="16200000">
          <a:off x="2930095" y="2121516"/>
          <a:ext cx="1287346" cy="15539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A27194-4A42-43EF-B14C-F7DD14769077}">
      <dsp:nvSpPr>
        <dsp:cNvPr id="0" name=""/>
        <dsp:cNvSpPr/>
      </dsp:nvSpPr>
      <dsp:spPr>
        <a:xfrm>
          <a:off x="3224647" y="2592529"/>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1959-1961</a:t>
          </a:r>
          <a:endParaRPr lang="zh-CN" altLang="en-US" sz="1600" kern="1200" dirty="0"/>
        </a:p>
        <a:p>
          <a:pPr marL="114300" lvl="1" indent="-114300" algn="l" defTabSz="533400">
            <a:lnSpc>
              <a:spcPct val="90000"/>
            </a:lnSpc>
            <a:spcBef>
              <a:spcPct val="0"/>
            </a:spcBef>
            <a:spcAft>
              <a:spcPct val="15000"/>
            </a:spcAft>
            <a:buChar char="•"/>
          </a:pPr>
          <a:r>
            <a:rPr lang="zh-CN" altLang="en-US" sz="1200" kern="1200" dirty="0"/>
            <a:t>矩阵</a:t>
          </a:r>
          <a:r>
            <a:rPr lang="en-US" altLang="zh-CN" sz="1200" kern="1200" dirty="0"/>
            <a:t>QR</a:t>
          </a:r>
          <a:r>
            <a:rPr lang="zh-CN" altLang="en-US" sz="1200" kern="1200" dirty="0"/>
            <a:t>分解求特征值</a:t>
          </a:r>
        </a:p>
      </dsp:txBody>
      <dsp:txXfrm>
        <a:off x="3254989" y="2622871"/>
        <a:ext cx="1665914" cy="975275"/>
      </dsp:txXfrm>
    </dsp:sp>
    <dsp:sp modelId="{D5E4186F-7349-4FD2-B415-F6B12B6506E9}">
      <dsp:nvSpPr>
        <dsp:cNvPr id="0" name=""/>
        <dsp:cNvSpPr/>
      </dsp:nvSpPr>
      <dsp:spPr>
        <a:xfrm rot="16200000">
          <a:off x="2930095" y="826567"/>
          <a:ext cx="1287346" cy="15539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77695A-F622-476C-BB66-6FAEF83DE1B3}">
      <dsp:nvSpPr>
        <dsp:cNvPr id="0" name=""/>
        <dsp:cNvSpPr/>
      </dsp:nvSpPr>
      <dsp:spPr>
        <a:xfrm>
          <a:off x="3224647" y="1297581"/>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1962</a:t>
          </a:r>
          <a:endParaRPr lang="zh-CN" altLang="en-US" sz="1600" kern="1200" dirty="0"/>
        </a:p>
        <a:p>
          <a:pPr marL="114300" lvl="1" indent="-114300" algn="l" defTabSz="533400">
            <a:lnSpc>
              <a:spcPct val="90000"/>
            </a:lnSpc>
            <a:spcBef>
              <a:spcPct val="0"/>
            </a:spcBef>
            <a:spcAft>
              <a:spcPct val="15000"/>
            </a:spcAft>
            <a:buChar char="•"/>
          </a:pPr>
          <a:r>
            <a:rPr lang="zh-CN" altLang="en-US" sz="1200" kern="1200" dirty="0"/>
            <a:t>快速排序法</a:t>
          </a:r>
        </a:p>
      </dsp:txBody>
      <dsp:txXfrm>
        <a:off x="3254989" y="1327923"/>
        <a:ext cx="1665914" cy="975275"/>
      </dsp:txXfrm>
    </dsp:sp>
    <dsp:sp modelId="{8A6E4B3D-156A-473B-89BF-911E23A70B6B}">
      <dsp:nvSpPr>
        <dsp:cNvPr id="0" name=""/>
        <dsp:cNvSpPr/>
      </dsp:nvSpPr>
      <dsp:spPr>
        <a:xfrm>
          <a:off x="3577569" y="179093"/>
          <a:ext cx="2288773" cy="15539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25E5EB-BD40-4896-8D0A-955D91346BCB}">
      <dsp:nvSpPr>
        <dsp:cNvPr id="0" name=""/>
        <dsp:cNvSpPr/>
      </dsp:nvSpPr>
      <dsp:spPr>
        <a:xfrm>
          <a:off x="3224647" y="2632"/>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1965</a:t>
          </a:r>
          <a:endParaRPr lang="zh-CN" altLang="en-US" sz="1600" kern="1200" dirty="0"/>
        </a:p>
        <a:p>
          <a:pPr marL="114300" lvl="1" indent="-114300" algn="l" defTabSz="533400">
            <a:lnSpc>
              <a:spcPct val="90000"/>
            </a:lnSpc>
            <a:spcBef>
              <a:spcPct val="0"/>
            </a:spcBef>
            <a:spcAft>
              <a:spcPct val="15000"/>
            </a:spcAft>
            <a:buChar char="•"/>
          </a:pPr>
          <a:r>
            <a:rPr lang="zh-CN" altLang="en-US" sz="1200" kern="1200" dirty="0"/>
            <a:t>快速傅里叶变换</a:t>
          </a:r>
        </a:p>
      </dsp:txBody>
      <dsp:txXfrm>
        <a:off x="3254989" y="32974"/>
        <a:ext cx="1665914" cy="975275"/>
      </dsp:txXfrm>
    </dsp:sp>
    <dsp:sp modelId="{7ED466FD-7EA4-4B36-B4BA-B19446B6C04C}">
      <dsp:nvSpPr>
        <dsp:cNvPr id="0" name=""/>
        <dsp:cNvSpPr/>
      </dsp:nvSpPr>
      <dsp:spPr>
        <a:xfrm rot="5400000">
          <a:off x="5226471" y="826567"/>
          <a:ext cx="1287346" cy="15539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0A3F38-6A0A-4120-91D7-0F72B258AF38}">
      <dsp:nvSpPr>
        <dsp:cNvPr id="0" name=""/>
        <dsp:cNvSpPr/>
      </dsp:nvSpPr>
      <dsp:spPr>
        <a:xfrm>
          <a:off x="5521023" y="2632"/>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1977</a:t>
          </a:r>
          <a:endParaRPr lang="zh-CN" altLang="en-US" sz="1600" kern="1200" dirty="0"/>
        </a:p>
        <a:p>
          <a:pPr marL="114300" lvl="1" indent="-114300" algn="l" defTabSz="533400">
            <a:lnSpc>
              <a:spcPct val="90000"/>
            </a:lnSpc>
            <a:spcBef>
              <a:spcPct val="0"/>
            </a:spcBef>
            <a:spcAft>
              <a:spcPct val="15000"/>
            </a:spcAft>
            <a:buChar char="•"/>
          </a:pPr>
          <a:r>
            <a:rPr lang="zh-CN" altLang="en-US" sz="1200" kern="1200" dirty="0"/>
            <a:t>整数关系探测算法</a:t>
          </a:r>
        </a:p>
      </dsp:txBody>
      <dsp:txXfrm>
        <a:off x="5551365" y="32974"/>
        <a:ext cx="1665914" cy="975275"/>
      </dsp:txXfrm>
    </dsp:sp>
    <dsp:sp modelId="{23B16397-28D4-4AD8-8DAF-18A87C9C6B12}">
      <dsp:nvSpPr>
        <dsp:cNvPr id="0" name=""/>
        <dsp:cNvSpPr/>
      </dsp:nvSpPr>
      <dsp:spPr>
        <a:xfrm>
          <a:off x="5521023" y="1297581"/>
          <a:ext cx="1726598" cy="1035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1987</a:t>
          </a:r>
          <a:endParaRPr lang="zh-CN" altLang="en-US" sz="1600" kern="1200" dirty="0"/>
        </a:p>
        <a:p>
          <a:pPr marL="114300" lvl="1" indent="-114300" algn="l" defTabSz="533400">
            <a:lnSpc>
              <a:spcPct val="90000"/>
            </a:lnSpc>
            <a:spcBef>
              <a:spcPct val="0"/>
            </a:spcBef>
            <a:spcAft>
              <a:spcPct val="15000"/>
            </a:spcAft>
            <a:buChar char="•"/>
          </a:pPr>
          <a:r>
            <a:rPr lang="zh-CN" altLang="en-US" sz="1200" kern="1200" dirty="0"/>
            <a:t>快速多极算法</a:t>
          </a:r>
        </a:p>
      </dsp:txBody>
      <dsp:txXfrm>
        <a:off x="5551365" y="1327923"/>
        <a:ext cx="1665914" cy="975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17D49-C8FE-40E4-95F8-7885AB448F1B}">
      <dsp:nvSpPr>
        <dsp:cNvPr id="0" name=""/>
        <dsp:cNvSpPr/>
      </dsp:nvSpPr>
      <dsp:spPr>
        <a:xfrm>
          <a:off x="0" y="169422"/>
          <a:ext cx="3229319" cy="1937591"/>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搜索引擎</a:t>
          </a:r>
        </a:p>
        <a:p>
          <a:pPr marL="228600" lvl="1" indent="-228600" algn="l" defTabSz="977900">
            <a:lnSpc>
              <a:spcPct val="90000"/>
            </a:lnSpc>
            <a:spcBef>
              <a:spcPct val="0"/>
            </a:spcBef>
            <a:spcAft>
              <a:spcPct val="15000"/>
            </a:spcAft>
            <a:buChar char="•"/>
          </a:pPr>
          <a:r>
            <a:rPr lang="zh-CN" altLang="en-US" sz="2200" kern="1200" dirty="0"/>
            <a:t>索引</a:t>
          </a:r>
        </a:p>
        <a:p>
          <a:pPr marL="228600" lvl="1" indent="-228600" algn="l" defTabSz="977900">
            <a:lnSpc>
              <a:spcPct val="90000"/>
            </a:lnSpc>
            <a:spcBef>
              <a:spcPct val="0"/>
            </a:spcBef>
            <a:spcAft>
              <a:spcPct val="15000"/>
            </a:spcAft>
            <a:buChar char="•"/>
          </a:pPr>
          <a:r>
            <a:rPr lang="en-US" altLang="zh-CN" sz="2200" kern="1200" dirty="0"/>
            <a:t>PageRank</a:t>
          </a:r>
          <a:endParaRPr lang="zh-CN" altLang="en-US" sz="2200" kern="1200" dirty="0"/>
        </a:p>
      </dsp:txBody>
      <dsp:txXfrm>
        <a:off x="0" y="169422"/>
        <a:ext cx="3229319" cy="1937591"/>
      </dsp:txXfrm>
    </dsp:sp>
    <dsp:sp modelId="{779E7C00-6B29-4C73-A263-AC4E0005AD7B}">
      <dsp:nvSpPr>
        <dsp:cNvPr id="0" name=""/>
        <dsp:cNvSpPr/>
      </dsp:nvSpPr>
      <dsp:spPr>
        <a:xfrm>
          <a:off x="3552251" y="169422"/>
          <a:ext cx="3229319" cy="1937591"/>
        </a:xfrm>
        <a:prstGeom prst="rect">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密码学</a:t>
          </a:r>
        </a:p>
        <a:p>
          <a:pPr marL="228600" lvl="1" indent="-228600" algn="l" defTabSz="977900">
            <a:lnSpc>
              <a:spcPct val="90000"/>
            </a:lnSpc>
            <a:spcBef>
              <a:spcPct val="0"/>
            </a:spcBef>
            <a:spcAft>
              <a:spcPct val="15000"/>
            </a:spcAft>
            <a:buChar char="•"/>
          </a:pPr>
          <a:r>
            <a:rPr lang="zh-CN" altLang="en-US" sz="2200" kern="1200" dirty="0"/>
            <a:t>公钥加密</a:t>
          </a:r>
        </a:p>
        <a:p>
          <a:pPr marL="228600" lvl="1" indent="-228600" algn="l" defTabSz="977900">
            <a:lnSpc>
              <a:spcPct val="90000"/>
            </a:lnSpc>
            <a:spcBef>
              <a:spcPct val="0"/>
            </a:spcBef>
            <a:spcAft>
              <a:spcPct val="15000"/>
            </a:spcAft>
            <a:buChar char="•"/>
          </a:pPr>
          <a:r>
            <a:rPr lang="zh-CN" altLang="en-US" sz="2200" kern="1200" dirty="0"/>
            <a:t>数字签名</a:t>
          </a:r>
        </a:p>
      </dsp:txBody>
      <dsp:txXfrm>
        <a:off x="3552251" y="169422"/>
        <a:ext cx="3229319" cy="1937591"/>
      </dsp:txXfrm>
    </dsp:sp>
    <dsp:sp modelId="{74969FB5-FEC6-4803-91E9-022C3B2FCF7A}">
      <dsp:nvSpPr>
        <dsp:cNvPr id="0" name=""/>
        <dsp:cNvSpPr/>
      </dsp:nvSpPr>
      <dsp:spPr>
        <a:xfrm>
          <a:off x="7104502" y="169422"/>
          <a:ext cx="3229319" cy="1937591"/>
        </a:xfrm>
        <a:prstGeom prst="rect">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存储</a:t>
          </a:r>
        </a:p>
        <a:p>
          <a:pPr marL="228600" lvl="1" indent="-228600" algn="l" defTabSz="977900">
            <a:lnSpc>
              <a:spcPct val="90000"/>
            </a:lnSpc>
            <a:spcBef>
              <a:spcPct val="0"/>
            </a:spcBef>
            <a:spcAft>
              <a:spcPct val="15000"/>
            </a:spcAft>
            <a:buChar char="•"/>
          </a:pPr>
          <a:r>
            <a:rPr lang="zh-CN" altLang="en-US" sz="2200" kern="1200" dirty="0"/>
            <a:t>纠错码</a:t>
          </a:r>
        </a:p>
        <a:p>
          <a:pPr marL="228600" lvl="1" indent="-228600" algn="l" defTabSz="977900">
            <a:lnSpc>
              <a:spcPct val="90000"/>
            </a:lnSpc>
            <a:spcBef>
              <a:spcPct val="0"/>
            </a:spcBef>
            <a:spcAft>
              <a:spcPct val="15000"/>
            </a:spcAft>
            <a:buChar char="•"/>
          </a:pPr>
          <a:r>
            <a:rPr lang="zh-CN" altLang="en-US" sz="2200" kern="1200" dirty="0"/>
            <a:t>压缩</a:t>
          </a:r>
        </a:p>
      </dsp:txBody>
      <dsp:txXfrm>
        <a:off x="7104502" y="169422"/>
        <a:ext cx="3229319" cy="1937591"/>
      </dsp:txXfrm>
    </dsp:sp>
    <dsp:sp modelId="{CB548A50-9147-4189-8BFC-65A750A99D23}">
      <dsp:nvSpPr>
        <dsp:cNvPr id="0" name=""/>
        <dsp:cNvSpPr/>
      </dsp:nvSpPr>
      <dsp:spPr>
        <a:xfrm>
          <a:off x="0" y="2429945"/>
          <a:ext cx="3229319" cy="1937591"/>
        </a:xfrm>
        <a:prstGeom prst="rect">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人工智能</a:t>
          </a:r>
        </a:p>
        <a:p>
          <a:pPr marL="228600" lvl="1" indent="-228600" algn="l" defTabSz="977900">
            <a:lnSpc>
              <a:spcPct val="90000"/>
            </a:lnSpc>
            <a:spcBef>
              <a:spcPct val="0"/>
            </a:spcBef>
            <a:spcAft>
              <a:spcPct val="15000"/>
            </a:spcAft>
            <a:buChar char="•"/>
          </a:pPr>
          <a:r>
            <a:rPr lang="zh-CN" altLang="en-US" sz="2200" kern="1200" dirty="0"/>
            <a:t>模式识别</a:t>
          </a:r>
        </a:p>
      </dsp:txBody>
      <dsp:txXfrm>
        <a:off x="0" y="2429945"/>
        <a:ext cx="3229319" cy="1937591"/>
      </dsp:txXfrm>
    </dsp:sp>
    <dsp:sp modelId="{67B144F5-2260-4247-904C-AD9935DF8902}">
      <dsp:nvSpPr>
        <dsp:cNvPr id="0" name=""/>
        <dsp:cNvSpPr/>
      </dsp:nvSpPr>
      <dsp:spPr>
        <a:xfrm>
          <a:off x="3552251" y="2429945"/>
          <a:ext cx="3229319" cy="1937591"/>
        </a:xfrm>
        <a:prstGeom prst="rect">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t>数据库</a:t>
          </a:r>
        </a:p>
        <a:p>
          <a:pPr marL="228600" lvl="1" indent="-228600" algn="l" defTabSz="977900">
            <a:lnSpc>
              <a:spcPct val="90000"/>
            </a:lnSpc>
            <a:spcBef>
              <a:spcPct val="0"/>
            </a:spcBef>
            <a:spcAft>
              <a:spcPct val="15000"/>
            </a:spcAft>
            <a:buChar char="•"/>
          </a:pPr>
          <a:r>
            <a:rPr lang="zh-CN" altLang="en-US" sz="2200" kern="1200" dirty="0"/>
            <a:t>数据库一致性</a:t>
          </a:r>
        </a:p>
      </dsp:txBody>
      <dsp:txXfrm>
        <a:off x="3552251" y="2429945"/>
        <a:ext cx="3229319" cy="1937591"/>
      </dsp:txXfrm>
    </dsp:sp>
    <dsp:sp modelId="{E2353B0D-8C20-4386-873F-38D2A53BCAFA}">
      <dsp:nvSpPr>
        <dsp:cNvPr id="0" name=""/>
        <dsp:cNvSpPr/>
      </dsp:nvSpPr>
      <dsp:spPr>
        <a:xfrm>
          <a:off x="7104502" y="2429945"/>
          <a:ext cx="3229319" cy="1937591"/>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最终的极限算法</a:t>
          </a:r>
        </a:p>
      </dsp:txBody>
      <dsp:txXfrm>
        <a:off x="7104502" y="2429945"/>
        <a:ext cx="3229319" cy="19375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19ECC-6934-4CD8-A9E3-CD843672BA94}">
      <dsp:nvSpPr>
        <dsp:cNvPr id="0" name=""/>
        <dsp:cNvSpPr/>
      </dsp:nvSpPr>
      <dsp:spPr>
        <a:xfrm>
          <a:off x="1497177" y="3001672"/>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FA4C1-5B30-4E0C-804E-1CBF96B5073D}">
      <dsp:nvSpPr>
        <dsp:cNvPr id="0" name=""/>
        <dsp:cNvSpPr/>
      </dsp:nvSpPr>
      <dsp:spPr>
        <a:xfrm>
          <a:off x="1318756" y="3087563"/>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D75D99-ABD4-4329-84A6-1DD59F96A5A2}">
      <dsp:nvSpPr>
        <dsp:cNvPr id="0" name=""/>
        <dsp:cNvSpPr/>
      </dsp:nvSpPr>
      <dsp:spPr>
        <a:xfrm>
          <a:off x="1131816" y="3155406"/>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AFA59C-4097-4A27-ABDD-B2B825CD6A73}">
      <dsp:nvSpPr>
        <dsp:cNvPr id="0" name=""/>
        <dsp:cNvSpPr/>
      </dsp:nvSpPr>
      <dsp:spPr>
        <a:xfrm>
          <a:off x="2353789" y="2007415"/>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1B0D6F-6F7C-4B10-8896-45AAA8ED9563}">
      <dsp:nvSpPr>
        <dsp:cNvPr id="0" name=""/>
        <dsp:cNvSpPr/>
      </dsp:nvSpPr>
      <dsp:spPr>
        <a:xfrm>
          <a:off x="2281853" y="2182204"/>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215816-BBDF-41DD-8531-264958AF4036}">
      <dsp:nvSpPr>
        <dsp:cNvPr id="0" name=""/>
        <dsp:cNvSpPr/>
      </dsp:nvSpPr>
      <dsp:spPr>
        <a:xfrm>
          <a:off x="2230740" y="691654"/>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0F99C3-61FB-4FBF-B259-737573F5CB91}">
      <dsp:nvSpPr>
        <dsp:cNvPr id="0" name=""/>
        <dsp:cNvSpPr/>
      </dsp:nvSpPr>
      <dsp:spPr>
        <a:xfrm>
          <a:off x="2362308" y="608103"/>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E5C09-1A80-4865-A952-0B1C5888BFA9}">
      <dsp:nvSpPr>
        <dsp:cNvPr id="0" name=""/>
        <dsp:cNvSpPr/>
      </dsp:nvSpPr>
      <dsp:spPr>
        <a:xfrm>
          <a:off x="2493876" y="524552"/>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767F3B-284F-4663-9FD8-A4F5314D110C}">
      <dsp:nvSpPr>
        <dsp:cNvPr id="0" name=""/>
        <dsp:cNvSpPr/>
      </dsp:nvSpPr>
      <dsp:spPr>
        <a:xfrm>
          <a:off x="2625444" y="608103"/>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E481B-5456-40AD-BA5A-2DDC4962B3C1}">
      <dsp:nvSpPr>
        <dsp:cNvPr id="0" name=""/>
        <dsp:cNvSpPr/>
      </dsp:nvSpPr>
      <dsp:spPr>
        <a:xfrm>
          <a:off x="2757012" y="691654"/>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9BD31C-BFED-4667-A2AD-BE120D6C6F89}">
      <dsp:nvSpPr>
        <dsp:cNvPr id="0" name=""/>
        <dsp:cNvSpPr/>
      </dsp:nvSpPr>
      <dsp:spPr>
        <a:xfrm>
          <a:off x="2493876" y="700678"/>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640886-166C-46AC-85AF-4915C32B9AD8}">
      <dsp:nvSpPr>
        <dsp:cNvPr id="0" name=""/>
        <dsp:cNvSpPr/>
      </dsp:nvSpPr>
      <dsp:spPr>
        <a:xfrm>
          <a:off x="2493876" y="877137"/>
          <a:ext cx="94653" cy="9465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25E44-52A5-469C-B7BC-80CE2EFBF5A0}">
      <dsp:nvSpPr>
        <dsp:cNvPr id="0" name=""/>
        <dsp:cNvSpPr/>
      </dsp:nvSpPr>
      <dsp:spPr>
        <a:xfrm>
          <a:off x="670381" y="3356801"/>
          <a:ext cx="2041670" cy="547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54"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算法</a:t>
          </a:r>
        </a:p>
      </dsp:txBody>
      <dsp:txXfrm>
        <a:off x="697104" y="3383524"/>
        <a:ext cx="1988224" cy="493980"/>
      </dsp:txXfrm>
    </dsp:sp>
    <dsp:sp modelId="{F69F4F63-1A7B-4CB1-90F9-33C7E26ECDA2}">
      <dsp:nvSpPr>
        <dsp:cNvPr id="0" name=""/>
        <dsp:cNvSpPr/>
      </dsp:nvSpPr>
      <dsp:spPr>
        <a:xfrm>
          <a:off x="104355" y="2820069"/>
          <a:ext cx="946532" cy="946465"/>
        </a:xfrm>
        <a:prstGeom prst="ellipse">
          <a:avLst/>
        </a:prstGeom>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CB1C9B-38C4-4312-A53D-5ED34568CE7A}">
      <dsp:nvSpPr>
        <dsp:cNvPr id="0" name=""/>
        <dsp:cNvSpPr/>
      </dsp:nvSpPr>
      <dsp:spPr>
        <a:xfrm>
          <a:off x="1983695" y="2645949"/>
          <a:ext cx="2041670" cy="547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54"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程序设计语言</a:t>
          </a:r>
        </a:p>
      </dsp:txBody>
      <dsp:txXfrm>
        <a:off x="2010418" y="2672672"/>
        <a:ext cx="1988224" cy="493980"/>
      </dsp:txXfrm>
    </dsp:sp>
    <dsp:sp modelId="{BFA93AC2-EC38-419C-B800-3ECA6F72DE0F}">
      <dsp:nvSpPr>
        <dsp:cNvPr id="0" name=""/>
        <dsp:cNvSpPr/>
      </dsp:nvSpPr>
      <dsp:spPr>
        <a:xfrm>
          <a:off x="1417669" y="2109217"/>
          <a:ext cx="946532" cy="946465"/>
        </a:xfrm>
        <a:prstGeom prst="ellipse">
          <a:avLst/>
        </a:prstGeom>
        <a:blipFill>
          <a:blip xmlns:r="http://schemas.openxmlformats.org/officeDocument/2006/relationships"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870DD3-7349-4CCE-BEC7-C8B86528AD62}">
      <dsp:nvSpPr>
        <dsp:cNvPr id="0" name=""/>
        <dsp:cNvSpPr/>
      </dsp:nvSpPr>
      <dsp:spPr>
        <a:xfrm>
          <a:off x="2586636" y="1567807"/>
          <a:ext cx="2041670" cy="547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54"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程序</a:t>
          </a:r>
        </a:p>
      </dsp:txBody>
      <dsp:txXfrm>
        <a:off x="2613359" y="1594530"/>
        <a:ext cx="1988224" cy="493980"/>
      </dsp:txXfrm>
    </dsp:sp>
    <dsp:sp modelId="{7E15BDC8-2BDC-4F10-AC52-D7F4057A0961}">
      <dsp:nvSpPr>
        <dsp:cNvPr id="0" name=""/>
        <dsp:cNvSpPr/>
      </dsp:nvSpPr>
      <dsp:spPr>
        <a:xfrm>
          <a:off x="2020610" y="1031075"/>
          <a:ext cx="946532" cy="946465"/>
        </a:xfrm>
        <a:prstGeom prst="ellipse">
          <a:avLst/>
        </a:prstGeom>
        <a:blipFill>
          <a:blip xmlns:r="http://schemas.openxmlformats.org/officeDocument/2006/relationships"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40A64-FE5F-4D58-8438-8D5A8E4FC4F9}">
      <dsp:nvSpPr>
        <dsp:cNvPr id="0" name=""/>
        <dsp:cNvSpPr/>
      </dsp:nvSpPr>
      <dsp:spPr>
        <a:xfrm>
          <a:off x="0" y="222581"/>
          <a:ext cx="6672549" cy="1543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7864" tIns="291592" rIns="517864" bIns="99568" numCol="1" spcCol="1270" anchor="t" anchorCtr="0">
          <a:noAutofit/>
        </a:bodyPr>
        <a:lstStyle/>
        <a:p>
          <a:pPr marL="114300" lvl="1" indent="-114300" algn="l" defTabSz="622300">
            <a:lnSpc>
              <a:spcPct val="90000"/>
            </a:lnSpc>
            <a:spcBef>
              <a:spcPct val="0"/>
            </a:spcBef>
            <a:spcAft>
              <a:spcPct val="15000"/>
            </a:spcAft>
            <a:buChar char="•"/>
          </a:pPr>
          <a:r>
            <a:rPr lang="en-US" altLang="en-US" sz="1400" kern="1200" dirty="0"/>
            <a:t>CPU </a:t>
          </a:r>
          <a:r>
            <a:rPr lang="zh-CN" altLang="en-US" sz="1400" kern="1200" dirty="0"/>
            <a:t>制造商在设计某种 </a:t>
          </a:r>
          <a:r>
            <a:rPr lang="en-US" altLang="en-US" sz="1400" kern="1200" dirty="0"/>
            <a:t>CPU </a:t>
          </a:r>
          <a:r>
            <a:rPr lang="zh-CN" altLang="en-US" sz="1400" kern="1200" dirty="0"/>
            <a:t>硬件结构的同时，也为其设计了一种“母语”</a:t>
          </a:r>
          <a:r>
            <a:rPr lang="en-US" altLang="en-US" sz="1400" kern="1200" dirty="0"/>
            <a:t>——</a:t>
          </a:r>
          <a:r>
            <a:rPr lang="zh-CN" altLang="en-US" sz="1400" kern="1200" dirty="0"/>
            <a:t>指令集， 这种语言称为机器语言（</a:t>
          </a:r>
          <a:r>
            <a:rPr lang="en-US" altLang="en-US" sz="1400" kern="1200" dirty="0"/>
            <a:t>machine language</a:t>
          </a:r>
          <a:r>
            <a:rPr lang="zh-CN" altLang="en-US" sz="1400" kern="1200" dirty="0"/>
            <a:t>）。</a:t>
          </a:r>
        </a:p>
        <a:p>
          <a:pPr marL="114300" lvl="1" indent="-114300" algn="l" defTabSz="622300">
            <a:lnSpc>
              <a:spcPct val="90000"/>
            </a:lnSpc>
            <a:spcBef>
              <a:spcPct val="0"/>
            </a:spcBef>
            <a:spcAft>
              <a:spcPct val="15000"/>
            </a:spcAft>
            <a:buChar char="•"/>
          </a:pPr>
          <a:r>
            <a:rPr lang="zh-CN" altLang="en-US" sz="1400" kern="1200" dirty="0"/>
            <a:t>机器语言在形式上是二进制的，即所有指令都是由 </a:t>
          </a:r>
          <a:r>
            <a:rPr lang="en-US" altLang="en-US" sz="1400" kern="1200" dirty="0"/>
            <a:t>0 </a:t>
          </a:r>
          <a:r>
            <a:rPr lang="zh-CN" altLang="en-US" sz="1400" kern="1200" dirty="0"/>
            <a:t>和 </a:t>
          </a:r>
          <a:r>
            <a:rPr lang="en-US" altLang="en-US" sz="1400" kern="1200" dirty="0"/>
            <a:t>1 </a:t>
          </a:r>
          <a:r>
            <a:rPr lang="zh-CN" altLang="en-US" sz="1400" kern="1200" dirty="0"/>
            <a:t>组成的二进制序列。利用机器语言写的程序就是二进制指令的序列。</a:t>
          </a:r>
        </a:p>
      </dsp:txBody>
      <dsp:txXfrm>
        <a:off x="0" y="222581"/>
        <a:ext cx="6672549" cy="1543500"/>
      </dsp:txXfrm>
    </dsp:sp>
    <dsp:sp modelId="{DB799CAD-3F6B-4522-98E3-6161FDA85FBB}">
      <dsp:nvSpPr>
        <dsp:cNvPr id="0" name=""/>
        <dsp:cNvSpPr/>
      </dsp:nvSpPr>
      <dsp:spPr>
        <a:xfrm>
          <a:off x="333627" y="15941"/>
          <a:ext cx="4670784"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545" tIns="0" rIns="176545" bIns="0" numCol="1" spcCol="1270" anchor="ctr" anchorCtr="0">
          <a:noAutofit/>
        </a:bodyPr>
        <a:lstStyle/>
        <a:p>
          <a:pPr marL="0" lvl="0" indent="0" algn="l" defTabSz="622300">
            <a:lnSpc>
              <a:spcPct val="90000"/>
            </a:lnSpc>
            <a:spcBef>
              <a:spcPct val="0"/>
            </a:spcBef>
            <a:spcAft>
              <a:spcPct val="35000"/>
            </a:spcAft>
            <a:buNone/>
          </a:pPr>
          <a:r>
            <a:rPr lang="zh-CN" altLang="en-US" sz="1400" kern="1200" dirty="0"/>
            <a:t>机器语言</a:t>
          </a:r>
        </a:p>
      </dsp:txBody>
      <dsp:txXfrm>
        <a:off x="353802" y="36116"/>
        <a:ext cx="4630434" cy="372930"/>
      </dsp:txXfrm>
    </dsp:sp>
    <dsp:sp modelId="{58FEAA5E-E855-4A8B-8F72-F67F5933D615}">
      <dsp:nvSpPr>
        <dsp:cNvPr id="0" name=""/>
        <dsp:cNvSpPr/>
      </dsp:nvSpPr>
      <dsp:spPr>
        <a:xfrm>
          <a:off x="0" y="2048322"/>
          <a:ext cx="6672549" cy="1278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7864" tIns="291592" rIns="51786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为了使编程更容易，人们发明了汇编语言（</a:t>
          </a:r>
          <a:r>
            <a:rPr lang="en-US" altLang="en-US" sz="1400" kern="1200" dirty="0"/>
            <a:t>assembly language</a:t>
          </a:r>
          <a:r>
            <a:rPr lang="zh-CN" altLang="en-US" sz="1400" kern="1200" dirty="0"/>
            <a:t>）。</a:t>
          </a:r>
        </a:p>
        <a:p>
          <a:pPr marL="114300" lvl="1" indent="-114300" algn="l" defTabSz="622300">
            <a:lnSpc>
              <a:spcPct val="90000"/>
            </a:lnSpc>
            <a:spcBef>
              <a:spcPct val="0"/>
            </a:spcBef>
            <a:spcAft>
              <a:spcPct val="15000"/>
            </a:spcAft>
            <a:buChar char="•"/>
          </a:pPr>
          <a:r>
            <a:rPr lang="zh-CN" altLang="en-US" sz="1400" kern="1200" dirty="0"/>
            <a:t>汇编语言本质上是将机器指令用更加容易为人们所理解和记忆的“助忆符”表现出来。</a:t>
          </a:r>
        </a:p>
      </dsp:txBody>
      <dsp:txXfrm>
        <a:off x="0" y="2048322"/>
        <a:ext cx="6672549" cy="1278900"/>
      </dsp:txXfrm>
    </dsp:sp>
    <dsp:sp modelId="{C3B14BF0-35E1-44E1-A8AD-73F82AA25AE6}">
      <dsp:nvSpPr>
        <dsp:cNvPr id="0" name=""/>
        <dsp:cNvSpPr/>
      </dsp:nvSpPr>
      <dsp:spPr>
        <a:xfrm>
          <a:off x="333627" y="1841682"/>
          <a:ext cx="4670784"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545" tIns="0" rIns="176545" bIns="0" numCol="1" spcCol="1270" anchor="ctr" anchorCtr="0">
          <a:noAutofit/>
        </a:bodyPr>
        <a:lstStyle/>
        <a:p>
          <a:pPr marL="0" lvl="0" indent="0" algn="l" defTabSz="622300">
            <a:lnSpc>
              <a:spcPct val="90000"/>
            </a:lnSpc>
            <a:spcBef>
              <a:spcPct val="0"/>
            </a:spcBef>
            <a:spcAft>
              <a:spcPct val="35000"/>
            </a:spcAft>
            <a:buNone/>
          </a:pPr>
          <a:r>
            <a:rPr lang="zh-CN" altLang="en-US" sz="1400" kern="1200" dirty="0"/>
            <a:t>汇编语言</a:t>
          </a:r>
        </a:p>
      </dsp:txBody>
      <dsp:txXfrm>
        <a:off x="353802" y="1861857"/>
        <a:ext cx="4630434" cy="372930"/>
      </dsp:txXfrm>
    </dsp:sp>
    <dsp:sp modelId="{89692467-A391-4CEA-AA2E-7120BDAE1E17}">
      <dsp:nvSpPr>
        <dsp:cNvPr id="0" name=""/>
        <dsp:cNvSpPr/>
      </dsp:nvSpPr>
      <dsp:spPr>
        <a:xfrm>
          <a:off x="0" y="3609462"/>
          <a:ext cx="6672549" cy="2160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7864" tIns="291592" rIns="51786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高级语言吸收了人们熟悉的自然语言和数学语言的某些成分，因此非常易学、易用、易读； </a:t>
          </a:r>
        </a:p>
        <a:p>
          <a:pPr marL="114300" lvl="1" indent="-114300" algn="l" defTabSz="622300">
            <a:lnSpc>
              <a:spcPct val="90000"/>
            </a:lnSpc>
            <a:spcBef>
              <a:spcPct val="0"/>
            </a:spcBef>
            <a:spcAft>
              <a:spcPct val="15000"/>
            </a:spcAft>
            <a:buChar char="•"/>
          </a:pPr>
          <a:r>
            <a:rPr lang="zh-CN" altLang="en-US" sz="1400" kern="1200"/>
            <a:t>高级语言在构造形式和意义方面具有严格定义，从而避免了语言的歧义性；</a:t>
          </a:r>
          <a:endParaRPr lang="en-US" altLang="zh-CN" sz="1400" kern="1200" dirty="0"/>
        </a:p>
        <a:p>
          <a:pPr marL="114300" lvl="1" indent="-114300" algn="l" defTabSz="622300">
            <a:lnSpc>
              <a:spcPct val="90000"/>
            </a:lnSpc>
            <a:spcBef>
              <a:spcPct val="0"/>
            </a:spcBef>
            <a:spcAft>
              <a:spcPct val="15000"/>
            </a:spcAft>
            <a:buChar char="•"/>
          </a:pPr>
          <a:r>
            <a:rPr lang="zh-CN" altLang="en-US" sz="1400" kern="1200" dirty="0"/>
            <a:t>高级语言与计算机硬件没有关系，用高级语言写的程序可以移植到各种计算机上执行。</a:t>
          </a:r>
        </a:p>
      </dsp:txBody>
      <dsp:txXfrm>
        <a:off x="0" y="3609462"/>
        <a:ext cx="6672549" cy="2160900"/>
      </dsp:txXfrm>
    </dsp:sp>
    <dsp:sp modelId="{5D450E64-FC68-4858-982F-45EA2A0E9F4D}">
      <dsp:nvSpPr>
        <dsp:cNvPr id="0" name=""/>
        <dsp:cNvSpPr/>
      </dsp:nvSpPr>
      <dsp:spPr>
        <a:xfrm>
          <a:off x="333627" y="3402822"/>
          <a:ext cx="4670784"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545" tIns="0" rIns="176545" bIns="0" numCol="1" spcCol="1270" anchor="ctr" anchorCtr="0">
          <a:noAutofit/>
        </a:bodyPr>
        <a:lstStyle/>
        <a:p>
          <a:pPr marL="0" lvl="0" indent="0" algn="l" defTabSz="622300">
            <a:lnSpc>
              <a:spcPct val="90000"/>
            </a:lnSpc>
            <a:spcBef>
              <a:spcPct val="0"/>
            </a:spcBef>
            <a:spcAft>
              <a:spcPct val="35000"/>
            </a:spcAft>
            <a:buNone/>
          </a:pPr>
          <a:r>
            <a:rPr lang="zh-CN" altLang="en-US" sz="1400" kern="1200" dirty="0"/>
            <a:t>高级语言</a:t>
          </a:r>
        </a:p>
      </dsp:txBody>
      <dsp:txXfrm>
        <a:off x="353802" y="3422997"/>
        <a:ext cx="4630434"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2020/8/28</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2020/8/28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gif"/><Relationship Id="rId7" Type="http://schemas.openxmlformats.org/officeDocument/2006/relationships/diagramColors" Target="../diagrams/colors2.xml"/><Relationship Id="rId2" Type="http://schemas.openxmlformats.org/officeDocument/2006/relationships/image" Target="../media/image21.gif"/><Relationship Id="rId1" Type="http://schemas.openxmlformats.org/officeDocument/2006/relationships/slideLayout" Target="../slideLayouts/slideLayout3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1.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2.jpeg"/><Relationship Id="rId2" Type="http://schemas.openxmlformats.org/officeDocument/2006/relationships/diagramData" Target="../diagrams/data6.xml"/><Relationship Id="rId1" Type="http://schemas.openxmlformats.org/officeDocument/2006/relationships/slideLayout" Target="../slideLayouts/slideLayout3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1.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2FBE3E75-282C-4552-81C6-ED6F6979851F}"/>
              </a:ext>
            </a:extLst>
          </p:cNvPr>
          <p:cNvSpPr>
            <a:spLocks noGrp="1"/>
          </p:cNvSpPr>
          <p:nvPr>
            <p:ph sz="quarter" idx="15"/>
          </p:nvPr>
        </p:nvSpPr>
        <p:spPr>
          <a:xfrm>
            <a:off x="609600" y="812800"/>
            <a:ext cx="6641206" cy="5633382"/>
          </a:xfrm>
        </p:spPr>
        <p:txBody>
          <a:bodyPr>
            <a:normAutofit/>
          </a:bodyPr>
          <a:lstStyle/>
          <a:p>
            <a:r>
              <a:rPr lang="zh-CN" altLang="en-US" sz="2800" dirty="0">
                <a:latin typeface="黑体" panose="02010609060101010101" pitchFamily="49" charset="-122"/>
              </a:rPr>
              <a:t>算法在中国古代文献中称为“术”，最早出现在</a:t>
            </a:r>
            <a:r>
              <a:rPr lang="en-US" altLang="zh-CN" sz="2800" dirty="0">
                <a:latin typeface="黑体" panose="02010609060101010101" pitchFamily="49" charset="-122"/>
              </a:rPr>
              <a:t>《</a:t>
            </a:r>
            <a:r>
              <a:rPr lang="zh-CN" altLang="en-US" sz="2800" dirty="0">
                <a:latin typeface="黑体" panose="02010609060101010101" pitchFamily="49" charset="-122"/>
              </a:rPr>
              <a:t>周髀算经</a:t>
            </a:r>
            <a:r>
              <a:rPr lang="en-US" altLang="zh-CN" sz="2800" dirty="0">
                <a:latin typeface="黑体" panose="02010609060101010101" pitchFamily="49" charset="-122"/>
              </a:rPr>
              <a:t>》</a:t>
            </a:r>
            <a:r>
              <a:rPr lang="zh-CN" altLang="en-US" sz="2800" dirty="0">
                <a:latin typeface="黑体" panose="02010609060101010101" pitchFamily="49" charset="-122"/>
              </a:rPr>
              <a:t>、</a:t>
            </a:r>
            <a:r>
              <a:rPr lang="en-US" altLang="zh-CN" sz="2800" dirty="0">
                <a:latin typeface="黑体" panose="02010609060101010101" pitchFamily="49" charset="-122"/>
              </a:rPr>
              <a:t>《</a:t>
            </a:r>
            <a:r>
              <a:rPr lang="zh-CN" altLang="en-US" sz="2800" dirty="0">
                <a:latin typeface="黑体" panose="02010609060101010101" pitchFamily="49" charset="-122"/>
              </a:rPr>
              <a:t>九章算术</a:t>
            </a:r>
            <a:r>
              <a:rPr lang="en-US" altLang="zh-CN" sz="2800" dirty="0">
                <a:latin typeface="黑体" panose="02010609060101010101" pitchFamily="49" charset="-122"/>
              </a:rPr>
              <a:t>》</a:t>
            </a:r>
            <a:r>
              <a:rPr lang="zh-CN" altLang="en-US" sz="2800" dirty="0">
                <a:latin typeface="黑体" panose="02010609060101010101" pitchFamily="49" charset="-122"/>
              </a:rPr>
              <a:t>。特别是</a:t>
            </a:r>
            <a:r>
              <a:rPr lang="en-US" altLang="zh-CN" sz="2800" dirty="0">
                <a:latin typeface="黑体" panose="02010609060101010101" pitchFamily="49" charset="-122"/>
              </a:rPr>
              <a:t>《</a:t>
            </a:r>
            <a:r>
              <a:rPr lang="zh-CN" altLang="en-US" sz="2800" dirty="0">
                <a:latin typeface="黑体" panose="02010609060101010101" pitchFamily="49" charset="-122"/>
              </a:rPr>
              <a:t>九章算术</a:t>
            </a:r>
            <a:r>
              <a:rPr lang="en-US" altLang="zh-CN" sz="2800" dirty="0">
                <a:latin typeface="黑体" panose="02010609060101010101" pitchFamily="49" charset="-122"/>
              </a:rPr>
              <a:t>》</a:t>
            </a:r>
            <a:r>
              <a:rPr lang="zh-CN" altLang="en-US" sz="2800" dirty="0">
                <a:latin typeface="黑体" panose="02010609060101010101" pitchFamily="49" charset="-122"/>
              </a:rPr>
              <a:t>，给出四则运算、最大公约数、最小公倍数、开平方根、开立方根、求素数的埃拉托斯特尼筛法，线性方程组求解的算法。三国时代的刘徽给出求圆周率的算法：刘徽割圆术</a:t>
            </a:r>
          </a:p>
          <a:p>
            <a:r>
              <a:rPr lang="zh-CN" altLang="en-US" sz="2800" dirty="0">
                <a:latin typeface="黑体" panose="02010609060101010101" pitchFamily="49" charset="-122"/>
              </a:rPr>
              <a:t>自唐代以来，历代更有许多专门论述“算法”的专著</a:t>
            </a:r>
          </a:p>
        </p:txBody>
      </p:sp>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a:t>算法的历史</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4.1  </a:t>
            </a:r>
            <a:r>
              <a:rPr lang="zh-CN" altLang="en-US"/>
              <a:t>数据的计算</a:t>
            </a:r>
            <a:endParaRPr lang="zh-CN" altLang="en-US" dirty="0"/>
          </a:p>
        </p:txBody>
      </p:sp>
      <p:pic>
        <p:nvPicPr>
          <p:cNvPr id="3076" name="Picture 4">
            <a:extLst>
              <a:ext uri="{FF2B5EF4-FFF2-40B4-BE49-F238E27FC236}">
                <a16:creationId xmlns:a16="http://schemas.microsoft.com/office/drawing/2014/main" id="{D8AB9CE3-A988-4436-92F2-04CA901391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15145" y="953650"/>
            <a:ext cx="3305155" cy="2475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4" name="Picture 2" descr="https://ss0.bdstatic.com/70cFvHSh_Q1YnxGkpoWK1HF6hhy/it/u=1617014150,3267588884&amp;fm=26&amp;gp=0.jpg">
            <a:extLst>
              <a:ext uri="{FF2B5EF4-FFF2-40B4-BE49-F238E27FC236}">
                <a16:creationId xmlns:a16="http://schemas.microsoft.com/office/drawing/2014/main" id="{08DAA651-743E-46DE-AF23-F9C23CCDAA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6502" y="2706967"/>
            <a:ext cx="3428463" cy="2475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8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2FBE3E75-282C-4552-81C6-ED6F6979851F}"/>
              </a:ext>
            </a:extLst>
          </p:cNvPr>
          <p:cNvSpPr>
            <a:spLocks noGrp="1"/>
          </p:cNvSpPr>
          <p:nvPr>
            <p:ph sz="quarter" idx="15"/>
          </p:nvPr>
        </p:nvSpPr>
        <p:spPr>
          <a:xfrm>
            <a:off x="609600" y="812800"/>
            <a:ext cx="10981386" cy="5633382"/>
          </a:xfrm>
        </p:spPr>
        <p:txBody>
          <a:bodyPr>
            <a:normAutofit fontScale="77500" lnSpcReduction="20000"/>
          </a:bodyPr>
          <a:lstStyle/>
          <a:p>
            <a:r>
              <a:rPr lang="zh-CN" altLang="en-US" dirty="0"/>
              <a:t>而英文名称</a:t>
            </a:r>
            <a:r>
              <a:rPr lang="en-US" altLang="zh-CN" dirty="0"/>
              <a:t>”algorithm”</a:t>
            </a:r>
            <a:r>
              <a:rPr lang="zh-CN" altLang="en-US" dirty="0"/>
              <a:t>来自于</a:t>
            </a:r>
            <a:r>
              <a:rPr lang="en-US" altLang="zh-CN" dirty="0"/>
              <a:t>9</a:t>
            </a:r>
            <a:r>
              <a:rPr lang="zh-CN" altLang="en-US" dirty="0"/>
              <a:t>世纪波斯数学家花拉子米，因为比阿勒</a:t>
            </a:r>
            <a:r>
              <a:rPr lang="en-US" altLang="zh-CN" dirty="0"/>
              <a:t>·</a:t>
            </a:r>
            <a:r>
              <a:rPr lang="zh-CN" altLang="en-US" dirty="0"/>
              <a:t>霍瓦里松在数学上提出了算法这个概念。“算法”原为“</a:t>
            </a:r>
            <a:r>
              <a:rPr lang="en-US" altLang="zh-CN" dirty="0"/>
              <a:t>algorism”</a:t>
            </a:r>
            <a:r>
              <a:rPr lang="zh-CN" altLang="en-US" dirty="0"/>
              <a:t>，即“</a:t>
            </a:r>
            <a:r>
              <a:rPr lang="en-US" altLang="zh-CN" dirty="0"/>
              <a:t>al-Khwarizmi”</a:t>
            </a:r>
            <a:r>
              <a:rPr lang="zh-CN" altLang="en-US" dirty="0"/>
              <a:t>的音转，意思是“花拉子米”的运算法则，在</a:t>
            </a:r>
            <a:r>
              <a:rPr lang="en-US" altLang="zh-CN" dirty="0"/>
              <a:t>18</a:t>
            </a:r>
            <a:r>
              <a:rPr lang="zh-CN" altLang="en-US" dirty="0"/>
              <a:t>世纪演变为“</a:t>
            </a:r>
            <a:r>
              <a:rPr lang="en-US" altLang="zh-CN" dirty="0"/>
              <a:t>algorithm”</a:t>
            </a:r>
            <a:r>
              <a:rPr lang="zh-CN" altLang="en-US" dirty="0"/>
              <a:t>。</a:t>
            </a:r>
          </a:p>
          <a:p>
            <a:r>
              <a:rPr lang="zh-CN" altLang="en-US" dirty="0">
                <a:solidFill>
                  <a:srgbClr val="C00000"/>
                </a:solidFill>
              </a:rPr>
              <a:t>欧几里得算法</a:t>
            </a:r>
            <a:r>
              <a:rPr lang="zh-CN" altLang="en-US" dirty="0"/>
              <a:t>被人们认为是史上第一个算法。</a:t>
            </a:r>
          </a:p>
          <a:p>
            <a:r>
              <a:rPr lang="zh-CN" altLang="en-US" dirty="0"/>
              <a:t>第一次编写程序是</a:t>
            </a:r>
            <a:r>
              <a:rPr lang="en-US" altLang="zh-CN" dirty="0"/>
              <a:t>Ada Byron</a:t>
            </a:r>
            <a:r>
              <a:rPr lang="zh-CN" altLang="en-US" dirty="0"/>
              <a:t>于</a:t>
            </a:r>
            <a:r>
              <a:rPr lang="en-US" altLang="zh-CN" dirty="0"/>
              <a:t>1842</a:t>
            </a:r>
            <a:r>
              <a:rPr lang="zh-CN" altLang="en-US" dirty="0"/>
              <a:t>年为巴贝奇分析机编写求解解伯努利微分方程的程序，因此爱达</a:t>
            </a:r>
            <a:r>
              <a:rPr lang="en-US" altLang="zh-CN" dirty="0"/>
              <a:t>·</a:t>
            </a:r>
            <a:r>
              <a:rPr lang="zh-CN" altLang="en-US" dirty="0"/>
              <a:t>勒芙蕾丝被大多数人认为是世界上第一位程序员。</a:t>
            </a:r>
          </a:p>
          <a:p>
            <a:r>
              <a:rPr lang="zh-CN" altLang="en-US" dirty="0"/>
              <a:t>因为“</a:t>
            </a:r>
            <a:r>
              <a:rPr lang="en-US" altLang="zh-CN" dirty="0"/>
              <a:t>well-defined procedure”</a:t>
            </a:r>
            <a:r>
              <a:rPr lang="zh-CN" altLang="en-US" dirty="0"/>
              <a:t>缺少数学上精确的定义，</a:t>
            </a:r>
            <a:r>
              <a:rPr lang="en-US" altLang="zh-CN" dirty="0"/>
              <a:t>19</a:t>
            </a:r>
            <a:r>
              <a:rPr lang="zh-CN" altLang="en-US" dirty="0"/>
              <a:t>世纪和</a:t>
            </a:r>
            <a:r>
              <a:rPr lang="en-US" altLang="zh-CN" dirty="0"/>
              <a:t>20</a:t>
            </a:r>
            <a:r>
              <a:rPr lang="zh-CN" altLang="en-US" dirty="0"/>
              <a:t>世纪早期的数学家、逻辑学家在定义算法上出现了困难。</a:t>
            </a:r>
            <a:r>
              <a:rPr lang="en-US" altLang="zh-CN" dirty="0"/>
              <a:t>20</a:t>
            </a:r>
            <a:r>
              <a:rPr lang="zh-CN" altLang="en-US" dirty="0"/>
              <a:t>世纪的英国数学家</a:t>
            </a:r>
            <a:r>
              <a:rPr lang="zh-CN" altLang="en-US" dirty="0">
                <a:solidFill>
                  <a:srgbClr val="C00000"/>
                </a:solidFill>
              </a:rPr>
              <a:t>图灵</a:t>
            </a:r>
            <a:r>
              <a:rPr lang="zh-CN" altLang="en-US" dirty="0"/>
              <a:t>提出了著名的图灵论题，并提出一种假想的计算机的抽象模型，这个模型被称为</a:t>
            </a:r>
            <a:r>
              <a:rPr lang="zh-CN" altLang="en-US" dirty="0">
                <a:solidFill>
                  <a:srgbClr val="C00000"/>
                </a:solidFill>
              </a:rPr>
              <a:t>图灵机</a:t>
            </a:r>
            <a:r>
              <a:rPr lang="zh-CN" altLang="en-US" dirty="0"/>
              <a:t>。图灵机的出现解决了算法定义的难题，图灵的思想对算法的发展起到了重要的作用。</a:t>
            </a:r>
          </a:p>
        </p:txBody>
      </p:sp>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a:t>算法的历史</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4.1  </a:t>
            </a:r>
            <a:r>
              <a:rPr lang="zh-CN" altLang="en-US"/>
              <a:t>数据的计算</a:t>
            </a:r>
            <a:endParaRPr lang="zh-CN" altLang="en-US" dirty="0"/>
          </a:p>
        </p:txBody>
      </p:sp>
    </p:spTree>
    <p:extLst>
      <p:ext uri="{BB962C8B-B14F-4D97-AF65-F5344CB8AC3E}">
        <p14:creationId xmlns:p14="http://schemas.microsoft.com/office/powerpoint/2010/main" val="3526742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算法的控制结构与流程图</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4.1  </a:t>
            </a:r>
            <a:r>
              <a:rPr lang="zh-CN" altLang="en-US"/>
              <a:t>数据的计算</a:t>
            </a:r>
            <a:endParaRPr lang="zh-CN" altLang="en-US" dirty="0"/>
          </a:p>
        </p:txBody>
      </p:sp>
      <p:pic>
        <p:nvPicPr>
          <p:cNvPr id="9" name="Picture 4">
            <a:extLst>
              <a:ext uri="{FF2B5EF4-FFF2-40B4-BE49-F238E27FC236}">
                <a16:creationId xmlns:a16="http://schemas.microsoft.com/office/drawing/2014/main" id="{46D9F9DA-EE57-4016-908E-C6D4CA955222}"/>
              </a:ext>
            </a:extLst>
          </p:cNvPr>
          <p:cNvPicPr>
            <a:picLocks noGrp="1" noChangeAspect="1" noChangeArrowheads="1"/>
          </p:cNvPicPr>
          <p:nvPr>
            <p:ph sz="quarter" idx="15"/>
          </p:nvPr>
        </p:nvPicPr>
        <p:blipFill>
          <a:blip r:embed="rId2" cstate="print"/>
          <a:srcRect/>
          <a:stretch>
            <a:fillRect/>
          </a:stretch>
        </p:blipFill>
        <p:spPr bwMode="auto">
          <a:xfrm>
            <a:off x="1590885" y="1179383"/>
            <a:ext cx="9010230" cy="4268380"/>
          </a:xfrm>
          <a:prstGeom prst="rect">
            <a:avLst/>
          </a:prstGeom>
          <a:noFill/>
          <a:ln w="9525">
            <a:noFill/>
            <a:miter lim="800000"/>
            <a:headEnd/>
            <a:tailEnd/>
          </a:ln>
        </p:spPr>
      </p:pic>
    </p:spTree>
    <p:extLst>
      <p:ext uri="{BB962C8B-B14F-4D97-AF65-F5344CB8AC3E}">
        <p14:creationId xmlns:p14="http://schemas.microsoft.com/office/powerpoint/2010/main" val="386008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算法的控制结构与流程图</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4.1  </a:t>
            </a:r>
            <a:r>
              <a:rPr lang="zh-CN" altLang="en-US"/>
              <a:t>数据的计算</a:t>
            </a:r>
            <a:endParaRPr lang="zh-CN" altLang="en-US" dirty="0"/>
          </a:p>
        </p:txBody>
      </p:sp>
      <p:pic>
        <p:nvPicPr>
          <p:cNvPr id="6" name="Picture 4">
            <a:extLst>
              <a:ext uri="{FF2B5EF4-FFF2-40B4-BE49-F238E27FC236}">
                <a16:creationId xmlns:a16="http://schemas.microsoft.com/office/drawing/2014/main" id="{66305790-2EE7-4F78-BF51-929A5F291B14}"/>
              </a:ext>
            </a:extLst>
          </p:cNvPr>
          <p:cNvPicPr>
            <a:picLocks noChangeAspect="1" noChangeArrowheads="1"/>
          </p:cNvPicPr>
          <p:nvPr/>
        </p:nvPicPr>
        <p:blipFill>
          <a:blip r:embed="rId2" cstate="print"/>
          <a:srcRect/>
          <a:stretch>
            <a:fillRect/>
          </a:stretch>
        </p:blipFill>
        <p:spPr bwMode="auto">
          <a:xfrm>
            <a:off x="1800704" y="1586518"/>
            <a:ext cx="8244818" cy="3684963"/>
          </a:xfrm>
          <a:prstGeom prst="rect">
            <a:avLst/>
          </a:prstGeom>
          <a:noFill/>
          <a:ln w="9525">
            <a:noFill/>
            <a:miter lim="800000"/>
            <a:headEnd/>
            <a:tailEnd/>
          </a:ln>
        </p:spPr>
      </p:pic>
    </p:spTree>
    <p:extLst>
      <p:ext uri="{BB962C8B-B14F-4D97-AF65-F5344CB8AC3E}">
        <p14:creationId xmlns:p14="http://schemas.microsoft.com/office/powerpoint/2010/main" val="48645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算法的控制结构与流程图</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4.1  </a:t>
            </a:r>
            <a:r>
              <a:rPr lang="zh-CN" altLang="en-US"/>
              <a:t>数据的计算</a:t>
            </a:r>
            <a:endParaRPr lang="zh-CN" altLang="en-US" dirty="0"/>
          </a:p>
        </p:txBody>
      </p:sp>
      <p:pic>
        <p:nvPicPr>
          <p:cNvPr id="3" name="图片 2">
            <a:extLst>
              <a:ext uri="{FF2B5EF4-FFF2-40B4-BE49-F238E27FC236}">
                <a16:creationId xmlns:a16="http://schemas.microsoft.com/office/drawing/2014/main" id="{2EBA5393-1EEF-407C-99C4-45FFBBA65A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03900" y="2013110"/>
            <a:ext cx="4897900" cy="2831779"/>
          </a:xfrm>
          <a:prstGeom prst="rect">
            <a:avLst/>
          </a:prstGeom>
        </p:spPr>
      </p:pic>
      <p:pic>
        <p:nvPicPr>
          <p:cNvPr id="8" name="图片 7">
            <a:extLst>
              <a:ext uri="{FF2B5EF4-FFF2-40B4-BE49-F238E27FC236}">
                <a16:creationId xmlns:a16="http://schemas.microsoft.com/office/drawing/2014/main" id="{BD4EDE24-E1EA-4CEC-B870-6B67874AA4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4200" y="869410"/>
            <a:ext cx="4701540" cy="4346448"/>
          </a:xfrm>
          <a:prstGeom prst="rect">
            <a:avLst/>
          </a:prstGeom>
        </p:spPr>
      </p:pic>
      <p:sp>
        <p:nvSpPr>
          <p:cNvPr id="9" name="文本框 8">
            <a:extLst>
              <a:ext uri="{FF2B5EF4-FFF2-40B4-BE49-F238E27FC236}">
                <a16:creationId xmlns:a16="http://schemas.microsoft.com/office/drawing/2014/main" id="{B82AE57E-C87F-4363-8D67-E18F55A3060D}"/>
              </a:ext>
            </a:extLst>
          </p:cNvPr>
          <p:cNvSpPr txBox="1"/>
          <p:nvPr/>
        </p:nvSpPr>
        <p:spPr>
          <a:xfrm>
            <a:off x="1759353" y="5713407"/>
            <a:ext cx="3775393" cy="523220"/>
          </a:xfrm>
          <a:prstGeom prst="rect">
            <a:avLst/>
          </a:prstGeom>
          <a:noFill/>
        </p:spPr>
        <p:txBody>
          <a:bodyPr wrap="none" rtlCol="0">
            <a:spAutoFit/>
          </a:bodyPr>
          <a:lstStyle/>
          <a:p>
            <a:r>
              <a:rPr lang="zh-CN" altLang="en-US" sz="2800" dirty="0">
                <a:solidFill>
                  <a:schemeClr val="tx2"/>
                </a:solidFill>
              </a:rPr>
              <a:t>三种控制结构组合运用</a:t>
            </a:r>
          </a:p>
        </p:txBody>
      </p:sp>
    </p:spTree>
    <p:extLst>
      <p:ext uri="{BB962C8B-B14F-4D97-AF65-F5344CB8AC3E}">
        <p14:creationId xmlns:p14="http://schemas.microsoft.com/office/powerpoint/2010/main" val="421858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算法中的变量、向量和数组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4.1  </a:t>
            </a:r>
            <a:r>
              <a:rPr lang="zh-CN" altLang="en-US"/>
              <a:t>数据的计算</a:t>
            </a:r>
            <a:endParaRPr lang="zh-CN" altLang="en-US" dirty="0"/>
          </a:p>
        </p:txBody>
      </p:sp>
      <p:pic>
        <p:nvPicPr>
          <p:cNvPr id="6" name="图片 5">
            <a:extLst>
              <a:ext uri="{FF2B5EF4-FFF2-40B4-BE49-F238E27FC236}">
                <a16:creationId xmlns:a16="http://schemas.microsoft.com/office/drawing/2014/main" id="{E456A907-8A08-42F8-99EC-45549FA00BD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057" y="896368"/>
            <a:ext cx="6701586" cy="5549816"/>
          </a:xfrm>
          <a:prstGeom prst="rect">
            <a:avLst/>
          </a:prstGeom>
        </p:spPr>
      </p:pic>
      <p:sp>
        <p:nvSpPr>
          <p:cNvPr id="7" name="对话气泡: 矩形 6">
            <a:extLst>
              <a:ext uri="{FF2B5EF4-FFF2-40B4-BE49-F238E27FC236}">
                <a16:creationId xmlns:a16="http://schemas.microsoft.com/office/drawing/2014/main" id="{DBC1A88B-C135-47AB-8197-EC87563D1D57}"/>
              </a:ext>
            </a:extLst>
          </p:cNvPr>
          <p:cNvSpPr/>
          <p:nvPr/>
        </p:nvSpPr>
        <p:spPr>
          <a:xfrm>
            <a:off x="231819" y="2125015"/>
            <a:ext cx="1442435" cy="612648"/>
          </a:xfrm>
          <a:prstGeom prst="wedgeRectCallout">
            <a:avLst>
              <a:gd name="adj1" fmla="val 38763"/>
              <a:gd name="adj2" fmla="val -74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记忆与存储</a:t>
            </a:r>
          </a:p>
        </p:txBody>
      </p:sp>
      <p:pic>
        <p:nvPicPr>
          <p:cNvPr id="11" name="图片 10">
            <a:extLst>
              <a:ext uri="{FF2B5EF4-FFF2-40B4-BE49-F238E27FC236}">
                <a16:creationId xmlns:a16="http://schemas.microsoft.com/office/drawing/2014/main" id="{5CBB3D25-6007-4D30-8E11-CE86FDB635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6502" y="2784307"/>
            <a:ext cx="4207024" cy="1318145"/>
          </a:xfrm>
          <a:prstGeom prst="rect">
            <a:avLst/>
          </a:prstGeom>
        </p:spPr>
      </p:pic>
      <p:sp>
        <p:nvSpPr>
          <p:cNvPr id="12" name="箭头: 上弧形 11">
            <a:extLst>
              <a:ext uri="{FF2B5EF4-FFF2-40B4-BE49-F238E27FC236}">
                <a16:creationId xmlns:a16="http://schemas.microsoft.com/office/drawing/2014/main" id="{08C3D5E1-FADF-414C-A395-DBCF36E70099}"/>
              </a:ext>
            </a:extLst>
          </p:cNvPr>
          <p:cNvSpPr/>
          <p:nvPr/>
        </p:nvSpPr>
        <p:spPr>
          <a:xfrm rot="1249223">
            <a:off x="7646799" y="1507569"/>
            <a:ext cx="1216152"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95868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数据的计算</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sz="3200" b="1" dirty="0"/>
              <a:t>算法分析</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lstStyle/>
          <a:p>
            <a:pPr marL="0" indent="0">
              <a:buNone/>
            </a:pPr>
            <a:r>
              <a:rPr lang="zh-CN" altLang="en-US" dirty="0"/>
              <a:t>数据结构与算法的关系</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4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数据的计算与程序表达</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lstStyle/>
          <a:p>
            <a:pPr marL="0" indent="0">
              <a:buNone/>
            </a:pPr>
            <a:r>
              <a:rPr lang="zh-CN" altLang="en-US" dirty="0"/>
              <a:t>算法实例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lstStyle/>
          <a:p>
            <a:pPr marL="0" indent="0">
              <a:buNone/>
            </a:pPr>
            <a:r>
              <a:rPr lang="zh-CN" altLang="en-US" dirty="0"/>
              <a:t>计算机编程语言</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55238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4.2  </a:t>
            </a:r>
            <a:r>
              <a:rPr lang="zh-CN" altLang="en-US" dirty="0"/>
              <a:t>算法分析</a:t>
            </a:r>
          </a:p>
        </p:txBody>
      </p:sp>
      <p:sp>
        <p:nvSpPr>
          <p:cNvPr id="3" name="文本占位符 2">
            <a:extLst>
              <a:ext uri="{FF2B5EF4-FFF2-40B4-BE49-F238E27FC236}">
                <a16:creationId xmlns:a16="http://schemas.microsoft.com/office/drawing/2014/main" id="{ADC3E8B8-1272-4B6F-9908-FFF6206A7690}"/>
              </a:ext>
            </a:extLst>
          </p:cNvPr>
          <p:cNvSpPr>
            <a:spLocks noGrp="1"/>
          </p:cNvSpPr>
          <p:nvPr>
            <p:ph type="body" sz="quarter" idx="14"/>
          </p:nvPr>
        </p:nvSpPr>
        <p:spPr/>
        <p:txBody>
          <a:bodyPr/>
          <a:lstStyle/>
          <a:p>
            <a:r>
              <a:rPr lang="zh-CN" altLang="en-US" dirty="0"/>
              <a:t>算法评价</a:t>
            </a:r>
          </a:p>
        </p:txBody>
      </p:sp>
      <p:pic>
        <p:nvPicPr>
          <p:cNvPr id="12290" name="Picture 2" descr="Waiting GIFs | Tenor">
            <a:extLst>
              <a:ext uri="{FF2B5EF4-FFF2-40B4-BE49-F238E27FC236}">
                <a16:creationId xmlns:a16="http://schemas.microsoft.com/office/drawing/2014/main" id="{28670D08-346E-4B5B-8BD3-917FA4227E2E}"/>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061017" y="4228587"/>
            <a:ext cx="3021734" cy="170315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Working Hard GIFs | Tenor">
            <a:extLst>
              <a:ext uri="{FF2B5EF4-FFF2-40B4-BE49-F238E27FC236}">
                <a16:creationId xmlns:a16="http://schemas.microsoft.com/office/drawing/2014/main" id="{911B00AE-EA89-4644-9F80-8356E1DF2ADE}"/>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1524134" y="899636"/>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04DF575-5D77-4AD7-B421-5AA0F3B8C53A}"/>
              </a:ext>
            </a:extLst>
          </p:cNvPr>
          <p:cNvSpPr txBox="1"/>
          <p:nvPr/>
        </p:nvSpPr>
        <p:spPr>
          <a:xfrm>
            <a:off x="1863998" y="3048271"/>
            <a:ext cx="1415772" cy="461665"/>
          </a:xfrm>
          <a:prstGeom prst="rect">
            <a:avLst/>
          </a:prstGeom>
          <a:noFill/>
        </p:spPr>
        <p:txBody>
          <a:bodyPr wrap="none" rtlCol="0">
            <a:spAutoFit/>
          </a:bodyPr>
          <a:lstStyle/>
          <a:p>
            <a:r>
              <a:rPr lang="zh-CN" altLang="en-US" sz="2400" dirty="0">
                <a:solidFill>
                  <a:schemeClr val="tx2"/>
                </a:solidFill>
                <a:latin typeface="黑体" panose="02010609060101010101" pitchFamily="49" charset="-122"/>
                <a:ea typeface="黑体" panose="02010609060101010101" pitchFamily="49" charset="-122"/>
              </a:rPr>
              <a:t>好的算法</a:t>
            </a:r>
          </a:p>
        </p:txBody>
      </p:sp>
      <p:sp>
        <p:nvSpPr>
          <p:cNvPr id="13" name="文本框 12">
            <a:extLst>
              <a:ext uri="{FF2B5EF4-FFF2-40B4-BE49-F238E27FC236}">
                <a16:creationId xmlns:a16="http://schemas.microsoft.com/office/drawing/2014/main" id="{FE6362F2-0A26-469C-BB98-7DCE539AD1EB}"/>
              </a:ext>
            </a:extLst>
          </p:cNvPr>
          <p:cNvSpPr txBox="1"/>
          <p:nvPr/>
        </p:nvSpPr>
        <p:spPr>
          <a:xfrm>
            <a:off x="1863998" y="5931746"/>
            <a:ext cx="1415772" cy="461665"/>
          </a:xfrm>
          <a:prstGeom prst="rect">
            <a:avLst/>
          </a:prstGeom>
          <a:noFill/>
        </p:spPr>
        <p:txBody>
          <a:bodyPr wrap="none" rtlCol="0">
            <a:spAutoFit/>
          </a:bodyPr>
          <a:lstStyle/>
          <a:p>
            <a:r>
              <a:rPr lang="zh-CN" altLang="en-US" sz="2400" dirty="0">
                <a:solidFill>
                  <a:schemeClr val="tx2"/>
                </a:solidFill>
                <a:latin typeface="黑体" panose="02010609060101010101" pitchFamily="49" charset="-122"/>
                <a:ea typeface="黑体" panose="02010609060101010101" pitchFamily="49" charset="-122"/>
              </a:rPr>
              <a:t>劣质算法</a:t>
            </a:r>
          </a:p>
        </p:txBody>
      </p:sp>
      <p:graphicFrame>
        <p:nvGraphicFramePr>
          <p:cNvPr id="9" name="图示 8">
            <a:extLst>
              <a:ext uri="{FF2B5EF4-FFF2-40B4-BE49-F238E27FC236}">
                <a16:creationId xmlns:a16="http://schemas.microsoft.com/office/drawing/2014/main" id="{87FDA069-AEA3-428B-AB06-0AD39CA79C8D}"/>
              </a:ext>
            </a:extLst>
          </p:cNvPr>
          <p:cNvGraphicFramePr/>
          <p:nvPr>
            <p:extLst>
              <p:ext uri="{D42A27DB-BD31-4B8C-83A1-F6EECF244321}">
                <p14:modId xmlns:p14="http://schemas.microsoft.com/office/powerpoint/2010/main" val="2451742772"/>
              </p:ext>
            </p:extLst>
          </p:nvPr>
        </p:nvGraphicFramePr>
        <p:xfrm>
          <a:off x="5602887" y="884872"/>
          <a:ext cx="6362700" cy="4632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矩形 27">
            <a:extLst>
              <a:ext uri="{FF2B5EF4-FFF2-40B4-BE49-F238E27FC236}">
                <a16:creationId xmlns:a16="http://schemas.microsoft.com/office/drawing/2014/main" id="{C0F36DF7-6860-4306-8FA8-8D08A2835B34}"/>
              </a:ext>
            </a:extLst>
          </p:cNvPr>
          <p:cNvSpPr/>
          <p:nvPr/>
        </p:nvSpPr>
        <p:spPr>
          <a:xfrm>
            <a:off x="5942750" y="2595535"/>
            <a:ext cx="5390657" cy="130676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对话气泡: 矩形 28">
            <a:extLst>
              <a:ext uri="{FF2B5EF4-FFF2-40B4-BE49-F238E27FC236}">
                <a16:creationId xmlns:a16="http://schemas.microsoft.com/office/drawing/2014/main" id="{4FE0990F-D815-44D6-9D95-19F81C8C45DA}"/>
              </a:ext>
            </a:extLst>
          </p:cNvPr>
          <p:cNvSpPr/>
          <p:nvPr/>
        </p:nvSpPr>
        <p:spPr>
          <a:xfrm>
            <a:off x="4257747" y="2995136"/>
            <a:ext cx="1203637" cy="612648"/>
          </a:xfrm>
          <a:prstGeom prst="wedgeRectCallout">
            <a:avLst>
              <a:gd name="adj1" fmla="val 77759"/>
              <a:gd name="adj2" fmla="val -2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鱼和熊掌不可兼得</a:t>
            </a:r>
          </a:p>
        </p:txBody>
      </p:sp>
    </p:spTree>
    <p:extLst>
      <p:ext uri="{BB962C8B-B14F-4D97-AF65-F5344CB8AC3E}">
        <p14:creationId xmlns:p14="http://schemas.microsoft.com/office/powerpoint/2010/main" val="53030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4.2  </a:t>
            </a:r>
            <a:r>
              <a:rPr lang="zh-CN" altLang="en-US" dirty="0"/>
              <a:t>算法分析</a:t>
            </a:r>
          </a:p>
        </p:txBody>
      </p:sp>
      <p:sp>
        <p:nvSpPr>
          <p:cNvPr id="3" name="文本占位符 2">
            <a:extLst>
              <a:ext uri="{FF2B5EF4-FFF2-40B4-BE49-F238E27FC236}">
                <a16:creationId xmlns:a16="http://schemas.microsoft.com/office/drawing/2014/main" id="{ADC3E8B8-1272-4B6F-9908-FFF6206A7690}"/>
              </a:ext>
            </a:extLst>
          </p:cNvPr>
          <p:cNvSpPr>
            <a:spLocks noGrp="1"/>
          </p:cNvSpPr>
          <p:nvPr>
            <p:ph type="body" sz="quarter" idx="14"/>
          </p:nvPr>
        </p:nvSpPr>
        <p:spPr/>
        <p:txBody>
          <a:bodyPr/>
          <a:lstStyle/>
          <a:p>
            <a:r>
              <a:rPr lang="zh-CN" altLang="en-US" dirty="0"/>
              <a:t>时间复杂度</a:t>
            </a:r>
          </a:p>
        </p:txBody>
      </p:sp>
      <p:sp>
        <p:nvSpPr>
          <p:cNvPr id="2" name="矩形 1">
            <a:extLst>
              <a:ext uri="{FF2B5EF4-FFF2-40B4-BE49-F238E27FC236}">
                <a16:creationId xmlns:a16="http://schemas.microsoft.com/office/drawing/2014/main" id="{09514F4F-8D27-4FAE-A6DE-E16FF32F6F4F}"/>
              </a:ext>
            </a:extLst>
          </p:cNvPr>
          <p:cNvSpPr/>
          <p:nvPr/>
        </p:nvSpPr>
        <p:spPr>
          <a:xfrm>
            <a:off x="1020741" y="1124515"/>
            <a:ext cx="10143723" cy="878574"/>
          </a:xfrm>
          <a:prstGeom prst="rect">
            <a:avLst/>
          </a:prstGeom>
          <a:ln>
            <a:solidFill>
              <a:schemeClr val="accent1"/>
            </a:solidFill>
          </a:ln>
        </p:spPr>
        <p:txBody>
          <a:bodyPr wrap="square">
            <a:spAutoFit/>
          </a:bodyPr>
          <a:lstStyle/>
          <a:p>
            <a:pPr marL="342900" indent="-3429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算法的时间复杂度是一个函数，它定性描述该算法的运行时间。</a:t>
            </a:r>
            <a:endParaRPr lang="en-US" altLang="zh-CN" sz="2400" dirty="0">
              <a:solidFill>
                <a:schemeClr val="tx2"/>
              </a:solidFill>
              <a:latin typeface="黑体" panose="02010609060101010101" pitchFamily="49" charset="-122"/>
              <a:ea typeface="黑体" panose="02010609060101010101" pitchFamily="49" charset="-122"/>
            </a:endParaRPr>
          </a:p>
          <a:p>
            <a:pPr marL="342900" indent="-3429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时间复杂度常用大</a:t>
            </a:r>
            <a:r>
              <a:rPr lang="en-US" altLang="zh-CN" sz="2400" dirty="0">
                <a:solidFill>
                  <a:schemeClr val="tx2"/>
                </a:solidFill>
                <a:latin typeface="Calibri" panose="020F0502020204030204" pitchFamily="34" charset="0"/>
                <a:ea typeface="黑体" panose="02010609060101010101" pitchFamily="49" charset="-122"/>
                <a:cs typeface="Calibri" panose="020F0502020204030204" pitchFamily="34" charset="0"/>
              </a:rPr>
              <a:t>O</a:t>
            </a:r>
            <a:r>
              <a:rPr lang="zh-CN" altLang="en-US" sz="2400" dirty="0">
                <a:solidFill>
                  <a:schemeClr val="tx2"/>
                </a:solidFill>
                <a:latin typeface="黑体" panose="02010609060101010101" pitchFamily="49" charset="-122"/>
                <a:ea typeface="黑体" panose="02010609060101010101" pitchFamily="49" charset="-122"/>
              </a:rPr>
              <a:t>符号表述，不包括这个函数的低阶项和首项系数。</a:t>
            </a:r>
          </a:p>
        </p:txBody>
      </p:sp>
      <p:graphicFrame>
        <p:nvGraphicFramePr>
          <p:cNvPr id="5" name="表格 4">
            <a:extLst>
              <a:ext uri="{FF2B5EF4-FFF2-40B4-BE49-F238E27FC236}">
                <a16:creationId xmlns:a16="http://schemas.microsoft.com/office/drawing/2014/main" id="{1A7AE91E-2B0A-4694-B7AC-DEC529509A97}"/>
              </a:ext>
            </a:extLst>
          </p:cNvPr>
          <p:cNvGraphicFramePr>
            <a:graphicFrameLocks noGrp="1"/>
          </p:cNvGraphicFramePr>
          <p:nvPr>
            <p:extLst>
              <p:ext uri="{D42A27DB-BD31-4B8C-83A1-F6EECF244321}">
                <p14:modId xmlns:p14="http://schemas.microsoft.com/office/powerpoint/2010/main" val="4003061457"/>
              </p:ext>
            </p:extLst>
          </p:nvPr>
        </p:nvGraphicFramePr>
        <p:xfrm>
          <a:off x="2032000" y="2454156"/>
          <a:ext cx="8128000" cy="4572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92451801"/>
                    </a:ext>
                  </a:extLst>
                </a:gridCol>
                <a:gridCol w="812800">
                  <a:extLst>
                    <a:ext uri="{9D8B030D-6E8A-4147-A177-3AD203B41FA5}">
                      <a16:colId xmlns:a16="http://schemas.microsoft.com/office/drawing/2014/main" val="1112343814"/>
                    </a:ext>
                  </a:extLst>
                </a:gridCol>
                <a:gridCol w="812800">
                  <a:extLst>
                    <a:ext uri="{9D8B030D-6E8A-4147-A177-3AD203B41FA5}">
                      <a16:colId xmlns:a16="http://schemas.microsoft.com/office/drawing/2014/main" val="836715923"/>
                    </a:ext>
                  </a:extLst>
                </a:gridCol>
                <a:gridCol w="812800">
                  <a:extLst>
                    <a:ext uri="{9D8B030D-6E8A-4147-A177-3AD203B41FA5}">
                      <a16:colId xmlns:a16="http://schemas.microsoft.com/office/drawing/2014/main" val="1587840640"/>
                    </a:ext>
                  </a:extLst>
                </a:gridCol>
                <a:gridCol w="812800">
                  <a:extLst>
                    <a:ext uri="{9D8B030D-6E8A-4147-A177-3AD203B41FA5}">
                      <a16:colId xmlns:a16="http://schemas.microsoft.com/office/drawing/2014/main" val="2821127115"/>
                    </a:ext>
                  </a:extLst>
                </a:gridCol>
                <a:gridCol w="812800">
                  <a:extLst>
                    <a:ext uri="{9D8B030D-6E8A-4147-A177-3AD203B41FA5}">
                      <a16:colId xmlns:a16="http://schemas.microsoft.com/office/drawing/2014/main" val="3224185004"/>
                    </a:ext>
                  </a:extLst>
                </a:gridCol>
                <a:gridCol w="812800">
                  <a:extLst>
                    <a:ext uri="{9D8B030D-6E8A-4147-A177-3AD203B41FA5}">
                      <a16:colId xmlns:a16="http://schemas.microsoft.com/office/drawing/2014/main" val="2060005452"/>
                    </a:ext>
                  </a:extLst>
                </a:gridCol>
                <a:gridCol w="812800">
                  <a:extLst>
                    <a:ext uri="{9D8B030D-6E8A-4147-A177-3AD203B41FA5}">
                      <a16:colId xmlns:a16="http://schemas.microsoft.com/office/drawing/2014/main" val="174785121"/>
                    </a:ext>
                  </a:extLst>
                </a:gridCol>
                <a:gridCol w="812800">
                  <a:extLst>
                    <a:ext uri="{9D8B030D-6E8A-4147-A177-3AD203B41FA5}">
                      <a16:colId xmlns:a16="http://schemas.microsoft.com/office/drawing/2014/main" val="2916958093"/>
                    </a:ext>
                  </a:extLst>
                </a:gridCol>
                <a:gridCol w="812800">
                  <a:extLst>
                    <a:ext uri="{9D8B030D-6E8A-4147-A177-3AD203B41FA5}">
                      <a16:colId xmlns:a16="http://schemas.microsoft.com/office/drawing/2014/main" val="3862649695"/>
                    </a:ext>
                  </a:extLst>
                </a:gridCol>
              </a:tblGrid>
              <a:tr h="370840">
                <a:tc>
                  <a:txBody>
                    <a:bodyPr/>
                    <a:lstStyle/>
                    <a:p>
                      <a:pPr algn="ctr"/>
                      <a:r>
                        <a:rPr lang="en-US" altLang="zh-CN" sz="2400" dirty="0"/>
                        <a:t>25</a:t>
                      </a:r>
                      <a:endParaRPr lang="zh-CN" altLang="en-US" sz="2400" dirty="0"/>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12</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-7</a:t>
                      </a:r>
                      <a:endParaRPr lang="zh-CN" altLang="en-US" sz="2400" dirty="0"/>
                    </a:p>
                  </a:txBody>
                  <a:tcPr/>
                </a:tc>
                <a:tc>
                  <a:txBody>
                    <a:bodyPr/>
                    <a:lstStyle/>
                    <a:p>
                      <a:pPr algn="ctr"/>
                      <a:r>
                        <a:rPr lang="en-US" altLang="zh-CN" sz="2400" dirty="0"/>
                        <a:t>45</a:t>
                      </a:r>
                      <a:endParaRPr lang="zh-CN" altLang="en-US" sz="2400" dirty="0"/>
                    </a:p>
                  </a:txBody>
                  <a:tcPr/>
                </a:tc>
                <a:tc>
                  <a:txBody>
                    <a:bodyPr/>
                    <a:lstStyle/>
                    <a:p>
                      <a:pPr algn="ctr"/>
                      <a:r>
                        <a:rPr lang="en-US" altLang="zh-CN" sz="2400" dirty="0"/>
                        <a:t>…</a:t>
                      </a:r>
                      <a:endParaRPr lang="zh-CN" altLang="en-US" sz="2400" dirty="0"/>
                    </a:p>
                  </a:txBody>
                  <a:tcPr/>
                </a:tc>
                <a:tc>
                  <a:txBody>
                    <a:bodyPr/>
                    <a:lstStyle/>
                    <a:p>
                      <a:pPr algn="ctr"/>
                      <a:r>
                        <a:rPr lang="en-US" altLang="zh-CN" sz="2400" dirty="0"/>
                        <a:t>32</a:t>
                      </a:r>
                      <a:endParaRPr lang="zh-CN" altLang="en-US" sz="2400" dirty="0"/>
                    </a:p>
                  </a:txBody>
                  <a:tcPr/>
                </a:tc>
                <a:tc>
                  <a:txBody>
                    <a:bodyPr/>
                    <a:lstStyle/>
                    <a:p>
                      <a:pPr algn="ctr"/>
                      <a:r>
                        <a:rPr lang="en-US" altLang="zh-CN" sz="2400" dirty="0"/>
                        <a:t>27</a:t>
                      </a:r>
                      <a:endParaRPr lang="zh-CN" altLang="en-US" sz="2400" dirty="0"/>
                    </a:p>
                  </a:txBody>
                  <a:tcPr/>
                </a:tc>
                <a:tc>
                  <a:txBody>
                    <a:bodyPr/>
                    <a:lstStyle/>
                    <a:p>
                      <a:pPr algn="ctr"/>
                      <a:r>
                        <a:rPr lang="en-US" altLang="zh-CN" sz="2400" dirty="0"/>
                        <a:t>-85</a:t>
                      </a:r>
                      <a:endParaRPr lang="zh-CN" altLang="en-US" sz="2400" dirty="0"/>
                    </a:p>
                  </a:txBody>
                  <a:tcPr/>
                </a:tc>
                <a:extLst>
                  <a:ext uri="{0D108BD9-81ED-4DB2-BD59-A6C34878D82A}">
                    <a16:rowId xmlns:a16="http://schemas.microsoft.com/office/drawing/2014/main" val="3793188506"/>
                  </a:ext>
                </a:extLst>
              </a:tr>
            </a:tbl>
          </a:graphicData>
        </a:graphic>
      </p:graphicFrame>
      <p:sp>
        <p:nvSpPr>
          <p:cNvPr id="6" name="对话气泡: 矩形 5">
            <a:extLst>
              <a:ext uri="{FF2B5EF4-FFF2-40B4-BE49-F238E27FC236}">
                <a16:creationId xmlns:a16="http://schemas.microsoft.com/office/drawing/2014/main" id="{44B6117E-976F-4022-BF68-0B15C378CE86}"/>
              </a:ext>
            </a:extLst>
          </p:cNvPr>
          <p:cNvSpPr/>
          <p:nvPr/>
        </p:nvSpPr>
        <p:spPr>
          <a:xfrm>
            <a:off x="10707264" y="2409462"/>
            <a:ext cx="914400" cy="612648"/>
          </a:xfrm>
          <a:prstGeom prst="wedgeRectCallout">
            <a:avLst>
              <a:gd name="adj1" fmla="val -89847"/>
              <a:gd name="adj2" fmla="val -266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Length</a:t>
            </a:r>
          </a:p>
          <a:p>
            <a:pPr algn="ctr"/>
            <a:r>
              <a:rPr lang="en-US" altLang="zh-CN" dirty="0"/>
              <a:t>n</a:t>
            </a:r>
            <a:endParaRPr lang="zh-CN" altLang="en-US" dirty="0"/>
          </a:p>
        </p:txBody>
      </p:sp>
      <p:sp>
        <p:nvSpPr>
          <p:cNvPr id="7" name="文本框 6">
            <a:extLst>
              <a:ext uri="{FF2B5EF4-FFF2-40B4-BE49-F238E27FC236}">
                <a16:creationId xmlns:a16="http://schemas.microsoft.com/office/drawing/2014/main" id="{A0FFE76D-8A9C-4AF2-BFEA-F4E277A7C34B}"/>
              </a:ext>
            </a:extLst>
          </p:cNvPr>
          <p:cNvSpPr txBox="1"/>
          <p:nvPr/>
        </p:nvSpPr>
        <p:spPr>
          <a:xfrm>
            <a:off x="1020741" y="3488733"/>
            <a:ext cx="3433953" cy="1689052"/>
          </a:xfrm>
          <a:prstGeom prst="rect">
            <a:avLst/>
          </a:prstGeom>
          <a:noFill/>
        </p:spPr>
        <p:txBody>
          <a:bodyPr wrap="none" rtlCol="0">
            <a:spAutoFit/>
          </a:bodyPr>
          <a:lstStyle/>
          <a:p>
            <a:pPr>
              <a:lnSpc>
                <a:spcPct val="150000"/>
              </a:lnSpc>
            </a:pPr>
            <a:r>
              <a:rPr lang="zh-CN" altLang="en-US" sz="2400" dirty="0">
                <a:solidFill>
                  <a:schemeClr val="tx2"/>
                </a:solidFill>
                <a:latin typeface="微软雅黑" panose="020B0503020204020204" pitchFamily="34" charset="-122"/>
                <a:ea typeface="微软雅黑" panose="020B0503020204020204" pitchFamily="34" charset="-122"/>
              </a:rPr>
              <a:t>查找 </a:t>
            </a:r>
            <a:r>
              <a:rPr lang="en-US" altLang="zh-CN" sz="2400" dirty="0">
                <a:solidFill>
                  <a:schemeClr val="tx2"/>
                </a:solidFill>
                <a:latin typeface="微软雅黑" panose="020B0503020204020204" pitchFamily="34" charset="-122"/>
                <a:ea typeface="微软雅黑" panose="020B0503020204020204" pitchFamily="34" charset="-122"/>
              </a:rPr>
              <a:t>25 </a:t>
            </a:r>
            <a:r>
              <a:rPr lang="zh-CN" altLang="en-US" sz="2400" dirty="0">
                <a:solidFill>
                  <a:schemeClr val="tx2"/>
                </a:solidFill>
                <a:latin typeface="微软雅黑" panose="020B0503020204020204" pitchFamily="34" charset="-122"/>
                <a:ea typeface="微软雅黑" panose="020B0503020204020204" pitchFamily="34" charset="-122"/>
              </a:rPr>
              <a:t>：</a:t>
            </a:r>
            <a:r>
              <a:rPr lang="en-US" altLang="zh-CN" sz="2400" dirty="0">
                <a:solidFill>
                  <a:schemeClr val="tx2"/>
                </a:solidFill>
                <a:latin typeface="微软雅黑" panose="020B0503020204020204" pitchFamily="34" charset="-122"/>
                <a:ea typeface="微软雅黑" panose="020B0503020204020204" pitchFamily="34" charset="-122"/>
              </a:rPr>
              <a:t>1 </a:t>
            </a:r>
            <a:r>
              <a:rPr lang="zh-CN" altLang="en-US" sz="2400" dirty="0">
                <a:solidFill>
                  <a:schemeClr val="tx2"/>
                </a:solidFill>
                <a:latin typeface="微软雅黑" panose="020B0503020204020204" pitchFamily="34" charset="-122"/>
                <a:ea typeface="微软雅黑" panose="020B0503020204020204" pitchFamily="34" charset="-122"/>
              </a:rPr>
              <a:t>次</a:t>
            </a:r>
            <a:endParaRPr lang="en-US" altLang="zh-CN" sz="24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tx2"/>
                </a:solidFill>
                <a:latin typeface="微软雅黑" panose="020B0503020204020204" pitchFamily="34" charset="-122"/>
                <a:ea typeface="微软雅黑" panose="020B0503020204020204" pitchFamily="34" charset="-122"/>
              </a:rPr>
              <a:t>查找 </a:t>
            </a:r>
            <a:r>
              <a:rPr lang="en-US" altLang="zh-CN" sz="2400" dirty="0">
                <a:solidFill>
                  <a:schemeClr val="tx2"/>
                </a:solidFill>
                <a:latin typeface="微软雅黑" panose="020B0503020204020204" pitchFamily="34" charset="-122"/>
                <a:ea typeface="微软雅黑" panose="020B0503020204020204" pitchFamily="34" charset="-122"/>
              </a:rPr>
              <a:t>-85</a:t>
            </a:r>
            <a:r>
              <a:rPr lang="zh-CN" altLang="en-US" sz="2400" dirty="0">
                <a:solidFill>
                  <a:schemeClr val="tx2"/>
                </a:solidFill>
                <a:latin typeface="微软雅黑" panose="020B0503020204020204" pitchFamily="34" charset="-122"/>
                <a:ea typeface="微软雅黑" panose="020B0503020204020204" pitchFamily="34" charset="-122"/>
              </a:rPr>
              <a:t>：</a:t>
            </a:r>
            <a:r>
              <a:rPr lang="en-US" altLang="zh-CN" sz="2400" dirty="0">
                <a:solidFill>
                  <a:schemeClr val="tx2"/>
                </a:solidFill>
                <a:latin typeface="微软雅黑" panose="020B0503020204020204" pitchFamily="34" charset="-122"/>
                <a:ea typeface="微软雅黑" panose="020B0503020204020204" pitchFamily="34" charset="-122"/>
              </a:rPr>
              <a:t>n </a:t>
            </a:r>
            <a:r>
              <a:rPr lang="zh-CN" altLang="en-US" sz="2400" dirty="0">
                <a:solidFill>
                  <a:schemeClr val="tx2"/>
                </a:solidFill>
                <a:latin typeface="微软雅黑" panose="020B0503020204020204" pitchFamily="34" charset="-122"/>
                <a:ea typeface="微软雅黑" panose="020B0503020204020204" pitchFamily="34" charset="-122"/>
              </a:rPr>
              <a:t>次</a:t>
            </a:r>
            <a:endParaRPr lang="en-US" altLang="zh-CN" sz="24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tx2"/>
                </a:solidFill>
                <a:latin typeface="微软雅黑" panose="020B0503020204020204" pitchFamily="34" charset="-122"/>
                <a:ea typeface="微软雅黑" panose="020B0503020204020204" pitchFamily="34" charset="-122"/>
              </a:rPr>
              <a:t>查找第</a:t>
            </a:r>
            <a:r>
              <a:rPr lang="en-US" altLang="zh-CN" sz="2400" dirty="0">
                <a:solidFill>
                  <a:schemeClr val="tx2"/>
                </a:solidFill>
                <a:latin typeface="微软雅黑" panose="020B0503020204020204" pitchFamily="34" charset="-122"/>
                <a:ea typeface="微软雅黑" panose="020B0503020204020204" pitchFamily="34" charset="-122"/>
              </a:rPr>
              <a:t>n/2</a:t>
            </a:r>
            <a:r>
              <a:rPr lang="zh-CN" altLang="en-US" sz="2400" dirty="0">
                <a:solidFill>
                  <a:schemeClr val="tx2"/>
                </a:solidFill>
                <a:latin typeface="微软雅黑" panose="020B0503020204020204" pitchFamily="34" charset="-122"/>
                <a:ea typeface="微软雅黑" panose="020B0503020204020204" pitchFamily="34" charset="-122"/>
              </a:rPr>
              <a:t>个值：</a:t>
            </a:r>
            <a:r>
              <a:rPr lang="en-US" altLang="zh-CN" sz="2400" dirty="0">
                <a:solidFill>
                  <a:schemeClr val="tx2"/>
                </a:solidFill>
                <a:latin typeface="微软雅黑" panose="020B0503020204020204" pitchFamily="34" charset="-122"/>
                <a:ea typeface="微软雅黑" panose="020B0503020204020204" pitchFamily="34" charset="-122"/>
              </a:rPr>
              <a:t>n/2 </a:t>
            </a:r>
            <a:r>
              <a:rPr lang="zh-CN" altLang="en-US" sz="2400" dirty="0">
                <a:solidFill>
                  <a:schemeClr val="tx2"/>
                </a:solidFill>
                <a:latin typeface="微软雅黑" panose="020B0503020204020204" pitchFamily="34" charset="-122"/>
                <a:ea typeface="微软雅黑" panose="020B0503020204020204" pitchFamily="34" charset="-122"/>
              </a:rPr>
              <a:t>次</a:t>
            </a:r>
          </a:p>
        </p:txBody>
      </p:sp>
      <p:sp>
        <p:nvSpPr>
          <p:cNvPr id="10" name="流程图: 过程 9">
            <a:extLst>
              <a:ext uri="{FF2B5EF4-FFF2-40B4-BE49-F238E27FC236}">
                <a16:creationId xmlns:a16="http://schemas.microsoft.com/office/drawing/2014/main" id="{DAF0FF08-4098-43A9-8443-2CAA0BCF3BF5}"/>
              </a:ext>
            </a:extLst>
          </p:cNvPr>
          <p:cNvSpPr/>
          <p:nvPr/>
        </p:nvSpPr>
        <p:spPr>
          <a:xfrm>
            <a:off x="2471347" y="4090676"/>
            <a:ext cx="864281" cy="612648"/>
          </a:xfrm>
          <a:prstGeom prst="flowChart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虚尾 10">
            <a:extLst>
              <a:ext uri="{FF2B5EF4-FFF2-40B4-BE49-F238E27FC236}">
                <a16:creationId xmlns:a16="http://schemas.microsoft.com/office/drawing/2014/main" id="{FFD386A9-8568-445F-B107-A7C5C117B659}"/>
              </a:ext>
            </a:extLst>
          </p:cNvPr>
          <p:cNvSpPr/>
          <p:nvPr/>
        </p:nvSpPr>
        <p:spPr>
          <a:xfrm>
            <a:off x="3807826" y="4154684"/>
            <a:ext cx="978408" cy="484632"/>
          </a:xfrm>
          <a:prstGeom prst="strip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流程图: 过程 11">
                <a:extLst>
                  <a:ext uri="{FF2B5EF4-FFF2-40B4-BE49-F238E27FC236}">
                    <a16:creationId xmlns:a16="http://schemas.microsoft.com/office/drawing/2014/main" id="{9943F244-1191-4AF8-B323-794EDEA1E05B}"/>
                  </a:ext>
                </a:extLst>
              </p:cNvPr>
              <p:cNvSpPr/>
              <p:nvPr/>
            </p:nvSpPr>
            <p:spPr>
              <a:xfrm>
                <a:off x="5258432" y="4090676"/>
                <a:ext cx="3901167" cy="612648"/>
              </a:xfrm>
              <a:prstGeom prst="flowChartProces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线性表顺序查找的时间复杂度</a:t>
                </a:r>
                <a:endParaRPr lang="en-US" altLang="zh-CN" sz="2000" dirty="0"/>
              </a:p>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oMath>
                  </m:oMathPara>
                </a14:m>
                <a:endParaRPr lang="zh-CN" altLang="en-US" sz="2000" dirty="0"/>
              </a:p>
            </p:txBody>
          </p:sp>
        </mc:Choice>
        <mc:Fallback>
          <p:sp>
            <p:nvSpPr>
              <p:cNvPr id="12" name="流程图: 过程 11">
                <a:extLst>
                  <a:ext uri="{FF2B5EF4-FFF2-40B4-BE49-F238E27FC236}">
                    <a16:creationId xmlns:a16="http://schemas.microsoft.com/office/drawing/2014/main" id="{9943F244-1191-4AF8-B323-794EDEA1E05B}"/>
                  </a:ext>
                </a:extLst>
              </p:cNvPr>
              <p:cNvSpPr>
                <a:spLocks noRot="1" noChangeAspect="1" noMove="1" noResize="1" noEditPoints="1" noAdjustHandles="1" noChangeArrowheads="1" noChangeShapeType="1" noTextEdit="1"/>
              </p:cNvSpPr>
              <p:nvPr/>
            </p:nvSpPr>
            <p:spPr>
              <a:xfrm>
                <a:off x="5258432" y="4090676"/>
                <a:ext cx="3901167" cy="612648"/>
              </a:xfrm>
              <a:prstGeom prst="flowChartProcess">
                <a:avLst/>
              </a:prstGeom>
              <a:blipFill>
                <a:blip r:embed="rId2"/>
                <a:stretch>
                  <a:fillRect t="-13861" b="-1683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900970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4.2  </a:t>
            </a:r>
            <a:r>
              <a:rPr lang="zh-CN" altLang="en-US" dirty="0"/>
              <a:t>算法分析</a:t>
            </a:r>
          </a:p>
        </p:txBody>
      </p:sp>
      <p:sp>
        <p:nvSpPr>
          <p:cNvPr id="3" name="文本占位符 2">
            <a:extLst>
              <a:ext uri="{FF2B5EF4-FFF2-40B4-BE49-F238E27FC236}">
                <a16:creationId xmlns:a16="http://schemas.microsoft.com/office/drawing/2014/main" id="{ADC3E8B8-1272-4B6F-9908-FFF6206A7690}"/>
              </a:ext>
            </a:extLst>
          </p:cNvPr>
          <p:cNvSpPr>
            <a:spLocks noGrp="1"/>
          </p:cNvSpPr>
          <p:nvPr>
            <p:ph type="body" sz="quarter" idx="14"/>
          </p:nvPr>
        </p:nvSpPr>
        <p:spPr/>
        <p:txBody>
          <a:bodyPr/>
          <a:lstStyle/>
          <a:p>
            <a:r>
              <a:rPr lang="zh-CN" altLang="en-US" dirty="0"/>
              <a:t>时间复杂度</a:t>
            </a:r>
          </a:p>
        </p:txBody>
      </p:sp>
      <p:sp>
        <p:nvSpPr>
          <p:cNvPr id="8" name="流程图: 可选过程 7">
            <a:extLst>
              <a:ext uri="{FF2B5EF4-FFF2-40B4-BE49-F238E27FC236}">
                <a16:creationId xmlns:a16="http://schemas.microsoft.com/office/drawing/2014/main" id="{5D1A1B8A-3836-4955-806F-DBC65F03B1E2}"/>
              </a:ext>
            </a:extLst>
          </p:cNvPr>
          <p:cNvSpPr/>
          <p:nvPr/>
        </p:nvSpPr>
        <p:spPr>
          <a:xfrm>
            <a:off x="571500" y="1669423"/>
            <a:ext cx="4992172" cy="3519153"/>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000" dirty="0">
                <a:solidFill>
                  <a:schemeClr val="tx2"/>
                </a:solidFill>
                <a:latin typeface="Courier New" panose="02070309020205020404" pitchFamily="49" charset="0"/>
                <a:cs typeface="Courier New" panose="02070309020205020404" pitchFamily="49" charset="0"/>
              </a:rPr>
              <a:t>int num1,num2;</a:t>
            </a:r>
          </a:p>
          <a:p>
            <a:r>
              <a:rPr lang="en-US" altLang="zh-CN" sz="2000" dirty="0">
                <a:solidFill>
                  <a:schemeClr val="tx2"/>
                </a:solidFill>
                <a:latin typeface="Courier New" panose="02070309020205020404" pitchFamily="49" charset="0"/>
                <a:cs typeface="Courier New" panose="02070309020205020404" pitchFamily="49" charset="0"/>
              </a:rPr>
              <a:t>for (int </a:t>
            </a:r>
            <a:r>
              <a:rPr lang="en-US" altLang="zh-CN" sz="2000" dirty="0" err="1">
                <a:solidFill>
                  <a:schemeClr val="tx2"/>
                </a:solidFill>
                <a:latin typeface="Courier New" panose="02070309020205020404" pitchFamily="49" charset="0"/>
                <a:cs typeface="Courier New" panose="02070309020205020404" pitchFamily="49" charset="0"/>
              </a:rPr>
              <a:t>i</a:t>
            </a:r>
            <a:r>
              <a:rPr lang="en-US" altLang="zh-CN" sz="2000" dirty="0">
                <a:solidFill>
                  <a:schemeClr val="tx2"/>
                </a:solidFill>
                <a:latin typeface="Courier New" panose="02070309020205020404" pitchFamily="49" charset="0"/>
                <a:cs typeface="Courier New" panose="02070309020205020404" pitchFamily="49" charset="0"/>
              </a:rPr>
              <a:t>=0;i&lt;</a:t>
            </a:r>
            <a:r>
              <a:rPr lang="en-US" altLang="zh-CN" sz="2000" dirty="0" err="1">
                <a:solidFill>
                  <a:schemeClr val="tx2"/>
                </a:solidFill>
                <a:latin typeface="Courier New" panose="02070309020205020404" pitchFamily="49" charset="0"/>
                <a:cs typeface="Courier New" panose="02070309020205020404" pitchFamily="49" charset="0"/>
              </a:rPr>
              <a:t>n;i</a:t>
            </a:r>
            <a:r>
              <a:rPr lang="en-US" altLang="zh-CN" sz="2000" dirty="0">
                <a:solidFill>
                  <a:schemeClr val="tx2"/>
                </a:solidFill>
                <a:latin typeface="Courier New" panose="02070309020205020404" pitchFamily="49" charset="0"/>
                <a:cs typeface="Courier New" panose="02070309020205020404" pitchFamily="49" charset="0"/>
              </a:rPr>
              <a:t>++)</a:t>
            </a:r>
          </a:p>
          <a:p>
            <a:r>
              <a:rPr lang="en-US" altLang="zh-CN" sz="2000" dirty="0">
                <a:solidFill>
                  <a:schemeClr val="tx2"/>
                </a:solidFill>
                <a:latin typeface="Courier New" panose="02070309020205020404" pitchFamily="49" charset="0"/>
                <a:cs typeface="Courier New" panose="02070309020205020404" pitchFamily="49" charset="0"/>
              </a:rPr>
              <a:t>{</a:t>
            </a:r>
          </a:p>
          <a:p>
            <a:r>
              <a:rPr lang="en-US" altLang="zh-CN" sz="2000" dirty="0">
                <a:solidFill>
                  <a:schemeClr val="tx2"/>
                </a:solidFill>
                <a:latin typeface="Courier New" panose="02070309020205020404" pitchFamily="49" charset="0"/>
                <a:cs typeface="Courier New" panose="02070309020205020404" pitchFamily="49" charset="0"/>
              </a:rPr>
              <a:t>    num1 += 1;</a:t>
            </a:r>
          </a:p>
          <a:p>
            <a:r>
              <a:rPr lang="en-US" altLang="zh-CN" sz="2000" dirty="0">
                <a:solidFill>
                  <a:schemeClr val="tx2"/>
                </a:solidFill>
                <a:latin typeface="Courier New" panose="02070309020205020404" pitchFamily="49" charset="0"/>
                <a:cs typeface="Courier New" panose="02070309020205020404" pitchFamily="49" charset="0"/>
              </a:rPr>
              <a:t>    for (int j=1;j&lt;=</a:t>
            </a:r>
            <a:r>
              <a:rPr lang="en-US" altLang="zh-CN" sz="2000" dirty="0" err="1">
                <a:solidFill>
                  <a:schemeClr val="tx2"/>
                </a:solidFill>
                <a:latin typeface="Courier New" panose="02070309020205020404" pitchFamily="49" charset="0"/>
                <a:cs typeface="Courier New" panose="02070309020205020404" pitchFamily="49" charset="0"/>
              </a:rPr>
              <a:t>n;j</a:t>
            </a:r>
            <a:r>
              <a:rPr lang="en-US" altLang="zh-CN" sz="2000" dirty="0">
                <a:solidFill>
                  <a:schemeClr val="tx2"/>
                </a:solidFill>
                <a:latin typeface="Courier New" panose="02070309020205020404" pitchFamily="49" charset="0"/>
                <a:cs typeface="Courier New" panose="02070309020205020404" pitchFamily="49" charset="0"/>
              </a:rPr>
              <a:t>*=2)</a:t>
            </a:r>
          </a:p>
          <a:p>
            <a:r>
              <a:rPr lang="en-US" altLang="zh-CN" sz="2000" dirty="0">
                <a:solidFill>
                  <a:schemeClr val="tx2"/>
                </a:solidFill>
                <a:latin typeface="Courier New" panose="02070309020205020404" pitchFamily="49" charset="0"/>
                <a:cs typeface="Courier New" panose="02070309020205020404" pitchFamily="49" charset="0"/>
              </a:rPr>
              <a:t>    {</a:t>
            </a:r>
          </a:p>
          <a:p>
            <a:r>
              <a:rPr lang="en-US" altLang="zh-CN" sz="2000" dirty="0">
                <a:solidFill>
                  <a:schemeClr val="tx2"/>
                </a:solidFill>
                <a:latin typeface="Courier New" panose="02070309020205020404" pitchFamily="49" charset="0"/>
                <a:cs typeface="Courier New" panose="02070309020205020404" pitchFamily="49" charset="0"/>
              </a:rPr>
              <a:t>        num2 += num1;</a:t>
            </a:r>
          </a:p>
          <a:p>
            <a:r>
              <a:rPr lang="en-US" altLang="zh-CN" sz="2000" dirty="0">
                <a:solidFill>
                  <a:schemeClr val="tx2"/>
                </a:solidFill>
                <a:latin typeface="Courier New" panose="02070309020205020404" pitchFamily="49" charset="0"/>
                <a:cs typeface="Courier New" panose="02070309020205020404" pitchFamily="49" charset="0"/>
              </a:rPr>
              <a:t>    }</a:t>
            </a:r>
          </a:p>
          <a:p>
            <a:r>
              <a:rPr lang="en-US" altLang="zh-CN" sz="2000" dirty="0">
                <a:solidFill>
                  <a:schemeClr val="tx2"/>
                </a:solidFill>
                <a:latin typeface="Courier New" panose="02070309020205020404" pitchFamily="49" charset="0"/>
                <a:cs typeface="Courier New" panose="02070309020205020404" pitchFamily="49" charset="0"/>
              </a:rPr>
              <a:t>}</a:t>
            </a:r>
          </a:p>
        </p:txBody>
      </p:sp>
      <p:sp>
        <p:nvSpPr>
          <p:cNvPr id="16" name="矩形 15">
            <a:extLst>
              <a:ext uri="{FF2B5EF4-FFF2-40B4-BE49-F238E27FC236}">
                <a16:creationId xmlns:a16="http://schemas.microsoft.com/office/drawing/2014/main" id="{D9D9A773-F04A-4EC1-833D-CBC2B7ACD5F1}"/>
              </a:ext>
            </a:extLst>
          </p:cNvPr>
          <p:cNvSpPr/>
          <p:nvPr/>
        </p:nvSpPr>
        <p:spPr>
          <a:xfrm>
            <a:off x="710752" y="1854558"/>
            <a:ext cx="2356834" cy="334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0170552-5FB7-4D7E-9A3B-9F895E87AF40}"/>
              </a:ext>
            </a:extLst>
          </p:cNvPr>
          <p:cNvSpPr/>
          <p:nvPr/>
        </p:nvSpPr>
        <p:spPr>
          <a:xfrm>
            <a:off x="1609859" y="2189408"/>
            <a:ext cx="1236372" cy="334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18E994-461D-4323-8888-9014CD90D783}"/>
              </a:ext>
            </a:extLst>
          </p:cNvPr>
          <p:cNvSpPr/>
          <p:nvPr/>
        </p:nvSpPr>
        <p:spPr>
          <a:xfrm>
            <a:off x="2846231" y="2189408"/>
            <a:ext cx="534609" cy="33485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3A2C789E-CA77-4C64-A463-3E1B7A0B8E8D}"/>
              </a:ext>
            </a:extLst>
          </p:cNvPr>
          <p:cNvSpPr/>
          <p:nvPr/>
        </p:nvSpPr>
        <p:spPr>
          <a:xfrm>
            <a:off x="1363013" y="2792565"/>
            <a:ext cx="1665935" cy="33485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A6138A7-BCB1-44E9-91A9-72C1A459B815}"/>
              </a:ext>
            </a:extLst>
          </p:cNvPr>
          <p:cNvSpPr/>
          <p:nvPr/>
        </p:nvSpPr>
        <p:spPr>
          <a:xfrm>
            <a:off x="2195980" y="3127415"/>
            <a:ext cx="1184860" cy="33485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FD7A02C-B906-433B-8BB1-53A016ADF66C}"/>
              </a:ext>
            </a:extLst>
          </p:cNvPr>
          <p:cNvSpPr/>
          <p:nvPr/>
        </p:nvSpPr>
        <p:spPr>
          <a:xfrm>
            <a:off x="3446370" y="2187261"/>
            <a:ext cx="438220" cy="33485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过程 21">
            <a:extLst>
              <a:ext uri="{FF2B5EF4-FFF2-40B4-BE49-F238E27FC236}">
                <a16:creationId xmlns:a16="http://schemas.microsoft.com/office/drawing/2014/main" id="{5969064C-3B3D-4064-A127-3AB8F8B6A516}"/>
              </a:ext>
            </a:extLst>
          </p:cNvPr>
          <p:cNvSpPr/>
          <p:nvPr/>
        </p:nvSpPr>
        <p:spPr>
          <a:xfrm>
            <a:off x="3446370" y="3127415"/>
            <a:ext cx="643944" cy="334850"/>
          </a:xfrm>
          <a:prstGeom prst="flowChartProcess">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过程 22">
            <a:extLst>
              <a:ext uri="{FF2B5EF4-FFF2-40B4-BE49-F238E27FC236}">
                <a16:creationId xmlns:a16="http://schemas.microsoft.com/office/drawing/2014/main" id="{0B28A45A-F186-4F1F-AF3E-3ADD644560FB}"/>
              </a:ext>
            </a:extLst>
          </p:cNvPr>
          <p:cNvSpPr/>
          <p:nvPr/>
        </p:nvSpPr>
        <p:spPr>
          <a:xfrm>
            <a:off x="4179193" y="3112390"/>
            <a:ext cx="643944" cy="334850"/>
          </a:xfrm>
          <a:prstGeom prst="flowChartProcess">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过程 23">
            <a:extLst>
              <a:ext uri="{FF2B5EF4-FFF2-40B4-BE49-F238E27FC236}">
                <a16:creationId xmlns:a16="http://schemas.microsoft.com/office/drawing/2014/main" id="{35E75904-35C6-41E1-B88C-39593113F230}"/>
              </a:ext>
            </a:extLst>
          </p:cNvPr>
          <p:cNvSpPr/>
          <p:nvPr/>
        </p:nvSpPr>
        <p:spPr>
          <a:xfrm>
            <a:off x="2001790" y="3690058"/>
            <a:ext cx="2088524" cy="334850"/>
          </a:xfrm>
          <a:prstGeom prst="flowChartProcess">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7210002-F3DC-48CD-818A-5CF2E2F042D6}"/>
              </a:ext>
            </a:extLst>
          </p:cNvPr>
          <p:cNvSpPr txBox="1"/>
          <p:nvPr/>
        </p:nvSpPr>
        <p:spPr>
          <a:xfrm flipH="1">
            <a:off x="6115182" y="2021983"/>
            <a:ext cx="365440" cy="523220"/>
          </a:xfrm>
          <a:prstGeom prst="rect">
            <a:avLst/>
          </a:prstGeom>
          <a:noFill/>
        </p:spPr>
        <p:txBody>
          <a:bodyPr wrap="square" rtlCol="0">
            <a:spAutoFit/>
          </a:bodyPr>
          <a:lstStyle/>
          <a:p>
            <a:pPr algn="ctr"/>
            <a:r>
              <a:rPr lang="en-US" altLang="zh-CN" sz="2800" dirty="0">
                <a:solidFill>
                  <a:srgbClr val="C00000"/>
                </a:solidFill>
                <a:latin typeface="Calibri" panose="020F0502020204030204" pitchFamily="34" charset="0"/>
                <a:cs typeface="Calibri" panose="020F0502020204030204" pitchFamily="34" charset="0"/>
              </a:rPr>
              <a:t>1</a:t>
            </a:r>
          </a:p>
        </p:txBody>
      </p:sp>
      <p:sp>
        <p:nvSpPr>
          <p:cNvPr id="26" name="文本框 25">
            <a:extLst>
              <a:ext uri="{FF2B5EF4-FFF2-40B4-BE49-F238E27FC236}">
                <a16:creationId xmlns:a16="http://schemas.microsoft.com/office/drawing/2014/main" id="{7E3078B5-CD90-42EB-AD56-03BD5CAC9180}"/>
              </a:ext>
            </a:extLst>
          </p:cNvPr>
          <p:cNvSpPr txBox="1"/>
          <p:nvPr/>
        </p:nvSpPr>
        <p:spPr>
          <a:xfrm>
            <a:off x="6096000" y="2798746"/>
            <a:ext cx="373820" cy="523220"/>
          </a:xfrm>
          <a:prstGeom prst="rect">
            <a:avLst/>
          </a:prstGeom>
          <a:noFill/>
        </p:spPr>
        <p:txBody>
          <a:bodyPr wrap="none" rtlCol="0">
            <a:spAutoFit/>
          </a:bodyPr>
          <a:lstStyle/>
          <a:p>
            <a:pPr algn="ctr"/>
            <a:r>
              <a:rPr lang="en-US" altLang="zh-CN" sz="2800" dirty="0">
                <a:solidFill>
                  <a:srgbClr val="00B050"/>
                </a:solidFill>
                <a:latin typeface="Calibri" panose="020F0502020204030204" pitchFamily="34" charset="0"/>
                <a:cs typeface="Calibri" panose="020F0502020204030204" pitchFamily="34" charset="0"/>
              </a:rPr>
              <a:t>n</a:t>
            </a:r>
          </a:p>
        </p:txBody>
      </p:sp>
      <p:sp>
        <p:nvSpPr>
          <p:cNvPr id="27" name="文本框 26">
            <a:extLst>
              <a:ext uri="{FF2B5EF4-FFF2-40B4-BE49-F238E27FC236}">
                <a16:creationId xmlns:a16="http://schemas.microsoft.com/office/drawing/2014/main" id="{941C0C25-7ADE-4AED-A0A2-AF7F41289DFA}"/>
              </a:ext>
            </a:extLst>
          </p:cNvPr>
          <p:cNvSpPr txBox="1"/>
          <p:nvPr/>
        </p:nvSpPr>
        <p:spPr>
          <a:xfrm>
            <a:off x="5607626" y="3501688"/>
            <a:ext cx="1745991" cy="523220"/>
          </a:xfrm>
          <a:prstGeom prst="rect">
            <a:avLst/>
          </a:prstGeom>
          <a:noFill/>
        </p:spPr>
        <p:txBody>
          <a:bodyPr wrap="none" rtlCol="0">
            <a:spAutoFit/>
          </a:bodyPr>
          <a:lstStyle/>
          <a:p>
            <a:pPr algn="ctr"/>
            <a:r>
              <a:rPr lang="en-US" altLang="zh-CN" sz="2800" dirty="0">
                <a:solidFill>
                  <a:srgbClr val="00B050"/>
                </a:solidFill>
                <a:latin typeface="Calibri" panose="020F0502020204030204" pitchFamily="34" charset="0"/>
                <a:cs typeface="Calibri" panose="020F0502020204030204" pitchFamily="34" charset="0"/>
              </a:rPr>
              <a:t>n </a:t>
            </a:r>
            <a:r>
              <a:rPr lang="en-US" altLang="zh-CN" sz="2800" dirty="0">
                <a:solidFill>
                  <a:schemeClr val="tx2"/>
                </a:solidFill>
                <a:latin typeface="Calibri" panose="020F0502020204030204" pitchFamily="34" charset="0"/>
                <a:cs typeface="Calibri" panose="020F0502020204030204" pitchFamily="34" charset="0"/>
              </a:rPr>
              <a:t>× </a:t>
            </a:r>
            <a:r>
              <a:rPr lang="en-US" altLang="zh-CN" sz="2800" dirty="0">
                <a:solidFill>
                  <a:srgbClr val="7030A0"/>
                </a:solidFill>
                <a:latin typeface="Calibri" panose="020F0502020204030204" pitchFamily="34" charset="0"/>
                <a:cs typeface="Calibri" panose="020F0502020204030204" pitchFamily="34" charset="0"/>
              </a:rPr>
              <a:t>log</a:t>
            </a:r>
            <a:r>
              <a:rPr lang="en-US" altLang="zh-CN" sz="2800" baseline="-25000" dirty="0">
                <a:solidFill>
                  <a:srgbClr val="7030A0"/>
                </a:solidFill>
                <a:latin typeface="Calibri" panose="020F0502020204030204" pitchFamily="34" charset="0"/>
                <a:cs typeface="Calibri" panose="020F0502020204030204" pitchFamily="34" charset="0"/>
              </a:rPr>
              <a:t>2</a:t>
            </a:r>
            <a:r>
              <a:rPr lang="en-US" altLang="zh-CN" sz="2800" dirty="0">
                <a:solidFill>
                  <a:srgbClr val="7030A0"/>
                </a:solidFill>
                <a:latin typeface="Calibri" panose="020F0502020204030204" pitchFamily="34" charset="0"/>
                <a:cs typeface="Calibri" panose="020F0502020204030204" pitchFamily="34" charset="0"/>
              </a:rPr>
              <a:t>(n)</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E104CF2D-9494-4F56-A101-AE43740A98B3}"/>
                  </a:ext>
                </a:extLst>
              </p:cNvPr>
              <p:cNvSpPr txBox="1"/>
              <p:nvPr/>
            </p:nvSpPr>
            <p:spPr>
              <a:xfrm>
                <a:off x="7556502" y="1971817"/>
                <a:ext cx="4275209"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chemeClr val="tx2"/>
                          </a:solidFill>
                          <a:latin typeface="Cambria Math" panose="02040503050406030204" pitchFamily="18" charset="0"/>
                        </a:rPr>
                        <m:t>𝑓</m:t>
                      </m:r>
                      <m:d>
                        <m:dPr>
                          <m:ctrlPr>
                            <a:rPr lang="en-US" altLang="zh-CN" sz="2800" b="0" i="1" smtClean="0">
                              <a:solidFill>
                                <a:schemeClr val="tx2"/>
                              </a:solidFill>
                              <a:latin typeface="Cambria Math" panose="02040503050406030204" pitchFamily="18" charset="0"/>
                            </a:rPr>
                          </m:ctrlPr>
                        </m:dPr>
                        <m:e>
                          <m:r>
                            <a:rPr lang="en-US" altLang="zh-CN" sz="2800" b="0" i="1" smtClean="0">
                              <a:solidFill>
                                <a:schemeClr val="tx2"/>
                              </a:solidFill>
                              <a:latin typeface="Cambria Math" panose="02040503050406030204" pitchFamily="18" charset="0"/>
                            </a:rPr>
                            <m:t>𝑛</m:t>
                          </m:r>
                        </m:e>
                      </m:d>
                      <m:r>
                        <a:rPr lang="en-US" altLang="zh-CN" sz="2800" b="0" i="1" smtClean="0">
                          <a:solidFill>
                            <a:schemeClr val="tx2"/>
                          </a:solidFill>
                          <a:latin typeface="Cambria Math" panose="02040503050406030204" pitchFamily="18" charset="0"/>
                        </a:rPr>
                        <m:t>=4+3</m:t>
                      </m:r>
                      <m:r>
                        <a:rPr lang="en-US" altLang="zh-CN" sz="2800" b="0" i="1" smtClean="0">
                          <a:solidFill>
                            <a:schemeClr val="tx2"/>
                          </a:solidFill>
                          <a:latin typeface="Cambria Math" panose="02040503050406030204" pitchFamily="18" charset="0"/>
                        </a:rPr>
                        <m:t>𝑛</m:t>
                      </m:r>
                      <m:r>
                        <a:rPr lang="en-US" altLang="zh-CN" sz="2800" b="0" i="1" smtClean="0">
                          <a:solidFill>
                            <a:schemeClr val="tx2"/>
                          </a:solidFill>
                          <a:latin typeface="Cambria Math" panose="02040503050406030204" pitchFamily="18" charset="0"/>
                        </a:rPr>
                        <m:t>+3</m:t>
                      </m:r>
                      <m:r>
                        <a:rPr lang="en-US" altLang="zh-CN" sz="2800" b="0" i="1" smtClean="0">
                          <a:solidFill>
                            <a:schemeClr val="tx2"/>
                          </a:solidFill>
                          <a:latin typeface="Cambria Math" panose="02040503050406030204" pitchFamily="18" charset="0"/>
                        </a:rPr>
                        <m:t>𝑛</m:t>
                      </m:r>
                      <m:func>
                        <m:funcPr>
                          <m:ctrlPr>
                            <a:rPr lang="en-US" altLang="zh-CN" sz="2800" b="0" i="1" smtClean="0">
                              <a:solidFill>
                                <a:schemeClr val="tx2"/>
                              </a:solidFill>
                              <a:latin typeface="Cambria Math" panose="02040503050406030204" pitchFamily="18" charset="0"/>
                            </a:rPr>
                          </m:ctrlPr>
                        </m:funcPr>
                        <m:fName>
                          <m:sSub>
                            <m:sSubPr>
                              <m:ctrlPr>
                                <a:rPr lang="en-US" altLang="zh-CN" sz="2800" b="0" i="1" smtClean="0">
                                  <a:solidFill>
                                    <a:schemeClr val="tx2"/>
                                  </a:solidFill>
                                  <a:latin typeface="Cambria Math" panose="02040503050406030204" pitchFamily="18" charset="0"/>
                                </a:rPr>
                              </m:ctrlPr>
                            </m:sSubPr>
                            <m:e>
                              <m:r>
                                <m:rPr>
                                  <m:sty m:val="p"/>
                                </m:rPr>
                                <a:rPr lang="en-US" altLang="zh-CN" sz="2800" b="0" i="0" smtClean="0">
                                  <a:solidFill>
                                    <a:schemeClr val="tx2"/>
                                  </a:solidFill>
                                  <a:latin typeface="Cambria Math" panose="02040503050406030204" pitchFamily="18" charset="0"/>
                                </a:rPr>
                                <m:t>log</m:t>
                              </m:r>
                            </m:e>
                            <m:sub>
                              <m:r>
                                <a:rPr lang="en-US" altLang="zh-CN" sz="2800" b="0" i="1" smtClean="0">
                                  <a:solidFill>
                                    <a:schemeClr val="tx2"/>
                                  </a:solidFill>
                                  <a:latin typeface="Cambria Math" panose="02040503050406030204" pitchFamily="18" charset="0"/>
                                </a:rPr>
                                <m:t>2</m:t>
                              </m:r>
                            </m:sub>
                          </m:sSub>
                        </m:fName>
                        <m:e>
                          <m:r>
                            <a:rPr lang="en-US" altLang="zh-CN" sz="2800" b="0" i="1" smtClean="0">
                              <a:solidFill>
                                <a:schemeClr val="tx2"/>
                              </a:solidFill>
                              <a:latin typeface="Cambria Math" panose="02040503050406030204" pitchFamily="18" charset="0"/>
                            </a:rPr>
                            <m:t>𝑛</m:t>
                          </m:r>
                        </m:e>
                      </m:func>
                    </m:oMath>
                  </m:oMathPara>
                </a14:m>
                <a:endParaRPr lang="zh-CN" altLang="en-US" sz="2800" dirty="0">
                  <a:solidFill>
                    <a:schemeClr val="tx2"/>
                  </a:solidFill>
                </a:endParaRPr>
              </a:p>
            </p:txBody>
          </p:sp>
        </mc:Choice>
        <mc:Fallback>
          <p:sp>
            <p:nvSpPr>
              <p:cNvPr id="28" name="文本框 27">
                <a:extLst>
                  <a:ext uri="{FF2B5EF4-FFF2-40B4-BE49-F238E27FC236}">
                    <a16:creationId xmlns:a16="http://schemas.microsoft.com/office/drawing/2014/main" id="{E104CF2D-9494-4F56-A101-AE43740A98B3}"/>
                  </a:ext>
                </a:extLst>
              </p:cNvPr>
              <p:cNvSpPr txBox="1">
                <a:spLocks noRot="1" noChangeAspect="1" noMove="1" noResize="1" noEditPoints="1" noAdjustHandles="1" noChangeArrowheads="1" noChangeShapeType="1" noTextEdit="1"/>
              </p:cNvSpPr>
              <p:nvPr/>
            </p:nvSpPr>
            <p:spPr>
              <a:xfrm>
                <a:off x="7556502" y="1971817"/>
                <a:ext cx="4275209" cy="430887"/>
              </a:xfrm>
              <a:prstGeom prst="rect">
                <a:avLst/>
              </a:prstGeom>
              <a:blipFill>
                <a:blip r:embed="rId2"/>
                <a:stretch>
                  <a:fillRect/>
                </a:stretch>
              </a:blipFill>
            </p:spPr>
            <p:txBody>
              <a:bodyPr/>
              <a:lstStyle/>
              <a:p>
                <a:r>
                  <a:rPr lang="zh-CN" altLang="en-US">
                    <a:noFill/>
                  </a:rPr>
                  <a:t> </a:t>
                </a:r>
              </a:p>
            </p:txBody>
          </p:sp>
        </mc:Fallback>
      </mc:AlternateContent>
      <p:sp>
        <p:nvSpPr>
          <p:cNvPr id="29" name="箭头: V 形 28">
            <a:extLst>
              <a:ext uri="{FF2B5EF4-FFF2-40B4-BE49-F238E27FC236}">
                <a16:creationId xmlns:a16="http://schemas.microsoft.com/office/drawing/2014/main" id="{EEC14E2B-4D86-43BC-A4FA-FF778E1C557E}"/>
              </a:ext>
            </a:extLst>
          </p:cNvPr>
          <p:cNvSpPr/>
          <p:nvPr/>
        </p:nvSpPr>
        <p:spPr>
          <a:xfrm rot="5400000">
            <a:off x="9584888" y="2798746"/>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466409B8-099E-4C77-9CDA-967ECA2D7818}"/>
                  </a:ext>
                </a:extLst>
              </p:cNvPr>
              <p:cNvSpPr txBox="1"/>
              <p:nvPr/>
            </p:nvSpPr>
            <p:spPr>
              <a:xfrm>
                <a:off x="8645855" y="3677137"/>
                <a:ext cx="2340576"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tx2"/>
                          </a:solidFill>
                          <a:latin typeface="Cambria Math" panose="02040503050406030204" pitchFamily="18" charset="0"/>
                        </a:rPr>
                        <m:t>𝑂</m:t>
                      </m:r>
                      <m:d>
                        <m:dPr>
                          <m:ctrlPr>
                            <a:rPr lang="en-US" altLang="zh-CN" sz="3600" b="0" i="1" smtClean="0">
                              <a:solidFill>
                                <a:schemeClr val="tx2"/>
                              </a:solidFill>
                              <a:latin typeface="Cambria Math" panose="02040503050406030204" pitchFamily="18" charset="0"/>
                            </a:rPr>
                          </m:ctrlPr>
                        </m:dPr>
                        <m:e>
                          <m:r>
                            <a:rPr lang="en-US" altLang="zh-CN" sz="3600" b="0" i="1" smtClean="0">
                              <a:solidFill>
                                <a:schemeClr val="tx2"/>
                              </a:solidFill>
                              <a:latin typeface="Cambria Math" panose="02040503050406030204" pitchFamily="18" charset="0"/>
                            </a:rPr>
                            <m:t>𝑛</m:t>
                          </m:r>
                          <m:func>
                            <m:funcPr>
                              <m:ctrlPr>
                                <a:rPr lang="en-US" altLang="zh-CN" sz="3600" b="0" i="1" smtClean="0">
                                  <a:solidFill>
                                    <a:schemeClr val="tx2"/>
                                  </a:solidFill>
                                  <a:latin typeface="Cambria Math" panose="02040503050406030204" pitchFamily="18" charset="0"/>
                                </a:rPr>
                              </m:ctrlPr>
                            </m:funcPr>
                            <m:fName>
                              <m:sSub>
                                <m:sSubPr>
                                  <m:ctrlPr>
                                    <a:rPr lang="en-US" altLang="zh-CN" sz="3600" b="0" i="1" smtClean="0">
                                      <a:solidFill>
                                        <a:schemeClr val="tx2"/>
                                      </a:solidFill>
                                      <a:latin typeface="Cambria Math" panose="02040503050406030204" pitchFamily="18" charset="0"/>
                                    </a:rPr>
                                  </m:ctrlPr>
                                </m:sSubPr>
                                <m:e>
                                  <m:r>
                                    <m:rPr>
                                      <m:sty m:val="p"/>
                                    </m:rPr>
                                    <a:rPr lang="en-US" altLang="zh-CN" sz="3600" b="0" i="0" smtClean="0">
                                      <a:solidFill>
                                        <a:schemeClr val="tx2"/>
                                      </a:solidFill>
                                      <a:latin typeface="Cambria Math" panose="02040503050406030204" pitchFamily="18" charset="0"/>
                                    </a:rPr>
                                    <m:t>log</m:t>
                                  </m:r>
                                </m:e>
                                <m:sub>
                                  <m:r>
                                    <a:rPr lang="en-US" altLang="zh-CN" sz="3600" b="0" i="1" smtClean="0">
                                      <a:solidFill>
                                        <a:schemeClr val="tx2"/>
                                      </a:solidFill>
                                      <a:latin typeface="Cambria Math" panose="02040503050406030204" pitchFamily="18" charset="0"/>
                                    </a:rPr>
                                    <m:t>2</m:t>
                                  </m:r>
                                </m:sub>
                              </m:sSub>
                            </m:fName>
                            <m:e>
                              <m:r>
                                <a:rPr lang="en-US" altLang="zh-CN" sz="3600" b="0" i="1" smtClean="0">
                                  <a:solidFill>
                                    <a:schemeClr val="tx2"/>
                                  </a:solidFill>
                                  <a:latin typeface="Cambria Math" panose="02040503050406030204" pitchFamily="18" charset="0"/>
                                </a:rPr>
                                <m:t>𝑛</m:t>
                              </m:r>
                            </m:e>
                          </m:func>
                        </m:e>
                      </m:d>
                    </m:oMath>
                  </m:oMathPara>
                </a14:m>
                <a:endParaRPr lang="zh-CN" altLang="en-US" sz="3600" dirty="0">
                  <a:solidFill>
                    <a:schemeClr val="tx2"/>
                  </a:solidFill>
                </a:endParaRPr>
              </a:p>
            </p:txBody>
          </p:sp>
        </mc:Choice>
        <mc:Fallback>
          <p:sp>
            <p:nvSpPr>
              <p:cNvPr id="30" name="文本框 29">
                <a:extLst>
                  <a:ext uri="{FF2B5EF4-FFF2-40B4-BE49-F238E27FC236}">
                    <a16:creationId xmlns:a16="http://schemas.microsoft.com/office/drawing/2014/main" id="{466409B8-099E-4C77-9CDA-967ECA2D7818}"/>
                  </a:ext>
                </a:extLst>
              </p:cNvPr>
              <p:cNvSpPr txBox="1">
                <a:spLocks noRot="1" noChangeAspect="1" noMove="1" noResize="1" noEditPoints="1" noAdjustHandles="1" noChangeArrowheads="1" noChangeShapeType="1" noTextEdit="1"/>
              </p:cNvSpPr>
              <p:nvPr/>
            </p:nvSpPr>
            <p:spPr>
              <a:xfrm>
                <a:off x="8645855" y="3677137"/>
                <a:ext cx="2340576" cy="553998"/>
              </a:xfrm>
              <a:prstGeom prst="rect">
                <a:avLst/>
              </a:prstGeom>
              <a:blipFill>
                <a:blip r:embed="rId3"/>
                <a:stretch>
                  <a:fillRect/>
                </a:stretch>
              </a:blipFill>
            </p:spPr>
            <p:txBody>
              <a:bodyPr/>
              <a:lstStyle/>
              <a:p>
                <a:r>
                  <a:rPr lang="zh-CN" altLang="en-US">
                    <a:noFill/>
                  </a:rPr>
                  <a:t> </a:t>
                </a:r>
              </a:p>
            </p:txBody>
          </p:sp>
        </mc:Fallback>
      </mc:AlternateContent>
      <p:sp>
        <p:nvSpPr>
          <p:cNvPr id="31" name="减号 30">
            <a:extLst>
              <a:ext uri="{FF2B5EF4-FFF2-40B4-BE49-F238E27FC236}">
                <a16:creationId xmlns:a16="http://schemas.microsoft.com/office/drawing/2014/main" id="{4CA653C3-9106-4DA3-8EC9-36604398C9F3}"/>
              </a:ext>
            </a:extLst>
          </p:cNvPr>
          <p:cNvSpPr/>
          <p:nvPr/>
        </p:nvSpPr>
        <p:spPr>
          <a:xfrm rot="3161591">
            <a:off x="8589748" y="1713831"/>
            <a:ext cx="914400" cy="939451"/>
          </a:xfrm>
          <a:prstGeom prst="mathMin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减号 31">
            <a:extLst>
              <a:ext uri="{FF2B5EF4-FFF2-40B4-BE49-F238E27FC236}">
                <a16:creationId xmlns:a16="http://schemas.microsoft.com/office/drawing/2014/main" id="{E54FE047-B3AD-40C8-B294-89AE48CD19EB}"/>
              </a:ext>
            </a:extLst>
          </p:cNvPr>
          <p:cNvSpPr/>
          <p:nvPr/>
        </p:nvSpPr>
        <p:spPr>
          <a:xfrm rot="3161591">
            <a:off x="9177082" y="1713831"/>
            <a:ext cx="914400" cy="939451"/>
          </a:xfrm>
          <a:prstGeom prst="mathMin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减号 32">
            <a:extLst>
              <a:ext uri="{FF2B5EF4-FFF2-40B4-BE49-F238E27FC236}">
                <a16:creationId xmlns:a16="http://schemas.microsoft.com/office/drawing/2014/main" id="{D3254515-9F61-4F31-9EB7-B537478F741D}"/>
              </a:ext>
            </a:extLst>
          </p:cNvPr>
          <p:cNvSpPr/>
          <p:nvPr/>
        </p:nvSpPr>
        <p:spPr>
          <a:xfrm rot="3161591">
            <a:off x="9764417" y="1753698"/>
            <a:ext cx="914400" cy="939451"/>
          </a:xfrm>
          <a:prstGeom prst="mathMin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157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animBg="1"/>
      <p:bldP spid="30" grpId="0"/>
      <p:bldP spid="31" grpId="0" animBg="1"/>
      <p:bldP spid="32" grpId="0" animBg="1"/>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dirty="0"/>
              <a:t>开篇实例</a:t>
            </a:r>
          </a:p>
        </p:txBody>
      </p:sp>
      <p:pic>
        <p:nvPicPr>
          <p:cNvPr id="14338" name="Picture 2" descr="2000 央视春节联欢晚会小品《钟点工》赵本山宋丹丹| CCTV春晚GIF | Gfycat">
            <a:extLst>
              <a:ext uri="{FF2B5EF4-FFF2-40B4-BE49-F238E27FC236}">
                <a16:creationId xmlns:a16="http://schemas.microsoft.com/office/drawing/2014/main" id="{F37C51E9-B450-4796-BAC6-7977A063D1BC}"/>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8159750" y="2114550"/>
            <a:ext cx="34290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0ABF00E-F1F2-4605-84FC-61EE9D5B6A40}"/>
              </a:ext>
            </a:extLst>
          </p:cNvPr>
          <p:cNvSpPr txBox="1"/>
          <p:nvPr/>
        </p:nvSpPr>
        <p:spPr>
          <a:xfrm>
            <a:off x="874154" y="2305615"/>
            <a:ext cx="7007046" cy="2246769"/>
          </a:xfrm>
          <a:prstGeom prst="rect">
            <a:avLst/>
          </a:prstGeom>
          <a:noFill/>
        </p:spPr>
        <p:txBody>
          <a:bodyPr wrap="none" rtlCol="0">
            <a:spAutoFit/>
          </a:bodyPr>
          <a:lstStyle/>
          <a:p>
            <a:r>
              <a:rPr lang="zh-CN" altLang="en-US" sz="2800" dirty="0">
                <a:solidFill>
                  <a:schemeClr val="tx2"/>
                </a:solidFill>
                <a:latin typeface="黑体" panose="02010609060101010101" pitchFamily="49" charset="-122"/>
                <a:ea typeface="黑体" panose="02010609060101010101" pitchFamily="49" charset="-122"/>
              </a:rPr>
              <a:t>说，要把大象关冰箱，拢共分几步？三步！</a:t>
            </a:r>
            <a:endParaRPr lang="en-US" altLang="zh-CN" sz="2800" dirty="0">
              <a:solidFill>
                <a:schemeClr val="tx2"/>
              </a:solidFill>
              <a:latin typeface="黑体" panose="02010609060101010101" pitchFamily="49" charset="-122"/>
              <a:ea typeface="黑体" panose="02010609060101010101" pitchFamily="49" charset="-122"/>
            </a:endParaRPr>
          </a:p>
          <a:p>
            <a:endParaRPr lang="en-US" altLang="zh-CN" sz="2800" dirty="0">
              <a:solidFill>
                <a:schemeClr val="tx2"/>
              </a:solidFill>
              <a:latin typeface="黑体" panose="02010609060101010101" pitchFamily="49" charset="-122"/>
              <a:ea typeface="黑体" panose="02010609060101010101" pitchFamily="49" charset="-122"/>
            </a:endParaRPr>
          </a:p>
          <a:p>
            <a:r>
              <a:rPr lang="zh-CN" altLang="en-US" sz="2800" dirty="0">
                <a:solidFill>
                  <a:schemeClr val="tx2"/>
                </a:solidFill>
                <a:latin typeface="黑体" panose="02010609060101010101" pitchFamily="49" charset="-122"/>
                <a:ea typeface="黑体" panose="02010609060101010101" pitchFamily="49" charset="-122"/>
              </a:rPr>
              <a:t>第一步：把冰箱门打开；</a:t>
            </a:r>
            <a:endParaRPr lang="en-US" altLang="zh-CN" sz="2800" dirty="0">
              <a:solidFill>
                <a:schemeClr val="tx2"/>
              </a:solidFill>
              <a:latin typeface="黑体" panose="02010609060101010101" pitchFamily="49" charset="-122"/>
              <a:ea typeface="黑体" panose="02010609060101010101" pitchFamily="49" charset="-122"/>
            </a:endParaRPr>
          </a:p>
          <a:p>
            <a:r>
              <a:rPr lang="zh-CN" altLang="en-US" sz="2800" dirty="0">
                <a:solidFill>
                  <a:schemeClr val="tx2"/>
                </a:solidFill>
                <a:latin typeface="黑体" panose="02010609060101010101" pitchFamily="49" charset="-122"/>
                <a:ea typeface="黑体" panose="02010609060101010101" pitchFamily="49" charset="-122"/>
              </a:rPr>
              <a:t>第二步：把大象装进去；</a:t>
            </a:r>
            <a:endParaRPr lang="en-US" altLang="zh-CN" sz="2800" dirty="0">
              <a:solidFill>
                <a:schemeClr val="tx2"/>
              </a:solidFill>
              <a:latin typeface="黑体" panose="02010609060101010101" pitchFamily="49" charset="-122"/>
              <a:ea typeface="黑体" panose="02010609060101010101" pitchFamily="49" charset="-122"/>
            </a:endParaRPr>
          </a:p>
          <a:p>
            <a:r>
              <a:rPr lang="zh-CN" altLang="en-US" sz="2800" dirty="0">
                <a:solidFill>
                  <a:schemeClr val="tx2"/>
                </a:solidFill>
                <a:latin typeface="黑体" panose="02010609060101010101" pitchFamily="49" charset="-122"/>
                <a:ea typeface="黑体" panose="02010609060101010101" pitchFamily="49" charset="-122"/>
              </a:rPr>
              <a:t>第三步：把冰箱门带上。</a:t>
            </a:r>
          </a:p>
        </p:txBody>
      </p:sp>
      <p:sp>
        <p:nvSpPr>
          <p:cNvPr id="12" name="文本占位符 11">
            <a:extLst>
              <a:ext uri="{FF2B5EF4-FFF2-40B4-BE49-F238E27FC236}">
                <a16:creationId xmlns:a16="http://schemas.microsoft.com/office/drawing/2014/main" id="{CAFD2079-C1E2-4C29-BA26-D5CADEE8075A}"/>
              </a:ext>
            </a:extLst>
          </p:cNvPr>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8862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4.2  </a:t>
            </a:r>
            <a:r>
              <a:rPr lang="zh-CN" altLang="en-US" dirty="0"/>
              <a:t>算法分析</a:t>
            </a:r>
          </a:p>
        </p:txBody>
      </p:sp>
      <p:sp>
        <p:nvSpPr>
          <p:cNvPr id="3" name="文本占位符 2">
            <a:extLst>
              <a:ext uri="{FF2B5EF4-FFF2-40B4-BE49-F238E27FC236}">
                <a16:creationId xmlns:a16="http://schemas.microsoft.com/office/drawing/2014/main" id="{ADC3E8B8-1272-4B6F-9908-FFF6206A7690}"/>
              </a:ext>
            </a:extLst>
          </p:cNvPr>
          <p:cNvSpPr>
            <a:spLocks noGrp="1"/>
          </p:cNvSpPr>
          <p:nvPr>
            <p:ph type="body" sz="quarter" idx="14"/>
          </p:nvPr>
        </p:nvSpPr>
        <p:spPr/>
        <p:txBody>
          <a:bodyPr/>
          <a:lstStyle/>
          <a:p>
            <a:r>
              <a:rPr lang="zh-CN" altLang="en-US" dirty="0"/>
              <a:t>时间复杂度</a:t>
            </a:r>
          </a:p>
        </p:txBody>
      </p:sp>
      <p:pic>
        <p:nvPicPr>
          <p:cNvPr id="18434" name="Picture 2" descr="https://upload.wikimedia.org/wikipedia/commons/thumb/7/7e/Comparison_computational_complexity.svg/800px-Comparison_computational_complexity.svg.png">
            <a:extLst>
              <a:ext uri="{FF2B5EF4-FFF2-40B4-BE49-F238E27FC236}">
                <a16:creationId xmlns:a16="http://schemas.microsoft.com/office/drawing/2014/main" id="{31FDB90A-F2D9-49B6-94B5-942981FB89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02416" y="791737"/>
            <a:ext cx="5531784" cy="5531784"/>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a:extLst>
              <a:ext uri="{FF2B5EF4-FFF2-40B4-BE49-F238E27FC236}">
                <a16:creationId xmlns:a16="http://schemas.microsoft.com/office/drawing/2014/main" id="{6C78B382-C1C1-4BB5-8ECF-4572839EA043}"/>
              </a:ext>
            </a:extLst>
          </p:cNvPr>
          <p:cNvSpPr/>
          <p:nvPr/>
        </p:nvSpPr>
        <p:spPr>
          <a:xfrm>
            <a:off x="1773044" y="545630"/>
            <a:ext cx="1170879" cy="5910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对话气泡: 矩形 33">
            <a:extLst>
              <a:ext uri="{FF2B5EF4-FFF2-40B4-BE49-F238E27FC236}">
                <a16:creationId xmlns:a16="http://schemas.microsoft.com/office/drawing/2014/main" id="{4BA2CDCB-02B8-447A-985B-D66437767977}"/>
              </a:ext>
            </a:extLst>
          </p:cNvPr>
          <p:cNvSpPr/>
          <p:nvPr/>
        </p:nvSpPr>
        <p:spPr>
          <a:xfrm>
            <a:off x="256478" y="791737"/>
            <a:ext cx="1125454" cy="350848"/>
          </a:xfrm>
          <a:prstGeom prst="wedgeRectCallout">
            <a:avLst>
              <a:gd name="adj1" fmla="val 77759"/>
              <a:gd name="adj2" fmla="val -4398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无法容忍</a:t>
            </a:r>
          </a:p>
        </p:txBody>
      </p:sp>
      <p:sp>
        <p:nvSpPr>
          <p:cNvPr id="35" name="椭圆 34">
            <a:extLst>
              <a:ext uri="{FF2B5EF4-FFF2-40B4-BE49-F238E27FC236}">
                <a16:creationId xmlns:a16="http://schemas.microsoft.com/office/drawing/2014/main" id="{1CD81238-AA0A-49CA-A6A6-6DA6A16C18B8}"/>
              </a:ext>
            </a:extLst>
          </p:cNvPr>
          <p:cNvSpPr/>
          <p:nvPr/>
        </p:nvSpPr>
        <p:spPr>
          <a:xfrm>
            <a:off x="5770795" y="4926202"/>
            <a:ext cx="1170879" cy="103970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6" name="对话气泡: 矩形 35">
            <a:extLst>
              <a:ext uri="{FF2B5EF4-FFF2-40B4-BE49-F238E27FC236}">
                <a16:creationId xmlns:a16="http://schemas.microsoft.com/office/drawing/2014/main" id="{DBE6B152-E45A-428C-82BB-53B0C242DFBF}"/>
              </a:ext>
            </a:extLst>
          </p:cNvPr>
          <p:cNvSpPr/>
          <p:nvPr/>
        </p:nvSpPr>
        <p:spPr>
          <a:xfrm>
            <a:off x="6934200" y="4627725"/>
            <a:ext cx="527824" cy="350848"/>
          </a:xfrm>
          <a:prstGeom prst="wedgeRectCallout">
            <a:avLst>
              <a:gd name="adj1" fmla="val -44578"/>
              <a:gd name="adj2" fmla="val 8632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好</a:t>
            </a:r>
          </a:p>
        </p:txBody>
      </p:sp>
      <p:sp>
        <p:nvSpPr>
          <p:cNvPr id="37" name="椭圆 36">
            <a:extLst>
              <a:ext uri="{FF2B5EF4-FFF2-40B4-BE49-F238E27FC236}">
                <a16:creationId xmlns:a16="http://schemas.microsoft.com/office/drawing/2014/main" id="{CCA071A5-D103-4E2B-A592-C5CEA3D01117}"/>
              </a:ext>
            </a:extLst>
          </p:cNvPr>
          <p:cNvSpPr/>
          <p:nvPr/>
        </p:nvSpPr>
        <p:spPr>
          <a:xfrm>
            <a:off x="4072092" y="5531005"/>
            <a:ext cx="1076401" cy="43489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38" name="对话气泡: 矩形 37">
            <a:extLst>
              <a:ext uri="{FF2B5EF4-FFF2-40B4-BE49-F238E27FC236}">
                <a16:creationId xmlns:a16="http://schemas.microsoft.com/office/drawing/2014/main" id="{7D1A42E3-6947-4777-8A9A-4C8A8238C01C}"/>
              </a:ext>
            </a:extLst>
          </p:cNvPr>
          <p:cNvSpPr/>
          <p:nvPr/>
        </p:nvSpPr>
        <p:spPr>
          <a:xfrm>
            <a:off x="5045927" y="6220192"/>
            <a:ext cx="724868" cy="350848"/>
          </a:xfrm>
          <a:prstGeom prst="wedgeRectCallout">
            <a:avLst>
              <a:gd name="adj1" fmla="val -57254"/>
              <a:gd name="adj2" fmla="val -9801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推荐</a:t>
            </a:r>
          </a:p>
        </p:txBody>
      </p:sp>
      <p:sp>
        <p:nvSpPr>
          <p:cNvPr id="5" name="文本框 4">
            <a:extLst>
              <a:ext uri="{FF2B5EF4-FFF2-40B4-BE49-F238E27FC236}">
                <a16:creationId xmlns:a16="http://schemas.microsoft.com/office/drawing/2014/main" id="{7CC949C6-5965-4B0E-ABB6-2E6FB52AF525}"/>
              </a:ext>
            </a:extLst>
          </p:cNvPr>
          <p:cNvSpPr txBox="1"/>
          <p:nvPr/>
        </p:nvSpPr>
        <p:spPr>
          <a:xfrm>
            <a:off x="9100641" y="791737"/>
            <a:ext cx="1547218" cy="584775"/>
          </a:xfrm>
          <a:prstGeom prst="rect">
            <a:avLst/>
          </a:prstGeom>
          <a:noFill/>
        </p:spPr>
        <p:txBody>
          <a:bodyPr wrap="none" rtlCol="0">
            <a:spAutoFit/>
          </a:bodyPr>
          <a:lstStyle/>
          <a:p>
            <a:r>
              <a:rPr lang="en-US" altLang="zh-CN" sz="3200" dirty="0">
                <a:solidFill>
                  <a:schemeClr val="tx2"/>
                </a:solidFill>
                <a:latin typeface="Calibri" panose="020F0502020204030204" pitchFamily="34" charset="0"/>
                <a:ea typeface="黑体" panose="02010609060101010101" pitchFamily="49" charset="-122"/>
                <a:cs typeface="Calibri" panose="020F0502020204030204" pitchFamily="34" charset="0"/>
              </a:rPr>
              <a:t>P = NP ?</a:t>
            </a:r>
            <a:endParaRPr lang="zh-CN" altLang="en-US" sz="3200" dirty="0">
              <a:solidFill>
                <a:schemeClr val="tx2"/>
              </a:solidFill>
              <a:latin typeface="Calibri" panose="020F0502020204030204" pitchFamily="34" charset="0"/>
              <a:ea typeface="黑体" panose="02010609060101010101" pitchFamily="49" charset="-122"/>
              <a:cs typeface="Calibri" panose="020F0502020204030204" pitchFamily="34" charset="0"/>
            </a:endParaRPr>
          </a:p>
        </p:txBody>
      </p:sp>
      <p:pic>
        <p:nvPicPr>
          <p:cNvPr id="39" name="Picture 4" descr="Euler diagram for P, NP, NP-complete, and NP-hard set of problems.">
            <a:extLst>
              <a:ext uri="{FF2B5EF4-FFF2-40B4-BE49-F238E27FC236}">
                <a16:creationId xmlns:a16="http://schemas.microsoft.com/office/drawing/2014/main" id="{CC40A18D-2CE7-4CFB-B317-04FF1DA513F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58934" y="3206616"/>
            <a:ext cx="3538649" cy="2211656"/>
          </a:xfrm>
          <a:prstGeom prst="rect">
            <a:avLst/>
          </a:prstGeom>
          <a:noFill/>
        </p:spPr>
      </p:pic>
      <p:pic>
        <p:nvPicPr>
          <p:cNvPr id="40" name="Picture 5">
            <a:extLst>
              <a:ext uri="{FF2B5EF4-FFF2-40B4-BE49-F238E27FC236}">
                <a16:creationId xmlns:a16="http://schemas.microsoft.com/office/drawing/2014/main" id="{3B13A368-A73A-45BD-A9CB-E82B5824D822}"/>
              </a:ext>
            </a:extLst>
          </p:cNvPr>
          <p:cNvPicPr>
            <a:picLocks noChangeAspect="1" noChangeArrowheads="1"/>
          </p:cNvPicPr>
          <p:nvPr/>
        </p:nvPicPr>
        <p:blipFill>
          <a:blip r:embed="rId4" cstate="print"/>
          <a:srcRect/>
          <a:stretch>
            <a:fillRect/>
          </a:stretch>
        </p:blipFill>
        <p:spPr bwMode="auto">
          <a:xfrm>
            <a:off x="8532570" y="1622440"/>
            <a:ext cx="2381250" cy="1466850"/>
          </a:xfrm>
          <a:prstGeom prst="rect">
            <a:avLst/>
          </a:prstGeom>
          <a:noFill/>
          <a:ln w="9525">
            <a:noFill/>
            <a:miter lim="800000"/>
            <a:headEnd/>
            <a:tailEnd/>
          </a:ln>
        </p:spPr>
      </p:pic>
    </p:spTree>
    <p:extLst>
      <p:ext uri="{BB962C8B-B14F-4D97-AF65-F5344CB8AC3E}">
        <p14:creationId xmlns:p14="http://schemas.microsoft.com/office/powerpoint/2010/main" val="397502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4.2  </a:t>
            </a:r>
            <a:r>
              <a:rPr lang="zh-CN" altLang="en-US" dirty="0"/>
              <a:t>算法分析</a:t>
            </a:r>
          </a:p>
        </p:txBody>
      </p:sp>
      <p:sp>
        <p:nvSpPr>
          <p:cNvPr id="3" name="文本占位符 2">
            <a:extLst>
              <a:ext uri="{FF2B5EF4-FFF2-40B4-BE49-F238E27FC236}">
                <a16:creationId xmlns:a16="http://schemas.microsoft.com/office/drawing/2014/main" id="{ADC3E8B8-1272-4B6F-9908-FFF6206A7690}"/>
              </a:ext>
            </a:extLst>
          </p:cNvPr>
          <p:cNvSpPr>
            <a:spLocks noGrp="1"/>
          </p:cNvSpPr>
          <p:nvPr>
            <p:ph type="body" sz="quarter" idx="14"/>
          </p:nvPr>
        </p:nvSpPr>
        <p:spPr/>
        <p:txBody>
          <a:bodyPr/>
          <a:lstStyle/>
          <a:p>
            <a:r>
              <a:rPr lang="zh-CN" altLang="en-US" dirty="0"/>
              <a:t>时间复杂度</a:t>
            </a:r>
          </a:p>
        </p:txBody>
      </p:sp>
      <p:sp>
        <p:nvSpPr>
          <p:cNvPr id="14" name="内容占位符 2">
            <a:extLst>
              <a:ext uri="{FF2B5EF4-FFF2-40B4-BE49-F238E27FC236}">
                <a16:creationId xmlns:a16="http://schemas.microsoft.com/office/drawing/2014/main" id="{287E3DAB-5079-4A42-85A5-1C8647B336CD}"/>
              </a:ext>
            </a:extLst>
          </p:cNvPr>
          <p:cNvSpPr txBox="1">
            <a:spLocks/>
          </p:cNvSpPr>
          <p:nvPr/>
        </p:nvSpPr>
        <p:spPr>
          <a:xfrm>
            <a:off x="4817328" y="1695065"/>
            <a:ext cx="6362700" cy="43378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3200" dirty="0" err="1">
                <a:solidFill>
                  <a:srgbClr val="C00000"/>
                </a:solidFill>
                <a:latin typeface="Calibri" panose="020F0502020204030204" pitchFamily="34" charset="0"/>
                <a:cs typeface="Calibri" panose="020F0502020204030204" pitchFamily="34" charset="0"/>
              </a:rPr>
              <a:t>Noncomputable</a:t>
            </a:r>
            <a:r>
              <a:rPr lang="en-US" altLang="zh-CN" sz="3200" dirty="0">
                <a:solidFill>
                  <a:srgbClr val="C00000"/>
                </a:solidFill>
                <a:latin typeface="Calibri" panose="020F0502020204030204" pitchFamily="34" charset="0"/>
                <a:cs typeface="Calibri" panose="020F0502020204030204" pitchFamily="34" charset="0"/>
              </a:rPr>
              <a:t> problems </a:t>
            </a:r>
            <a:r>
              <a:rPr lang="en-US" altLang="zh-CN" sz="3200" dirty="0">
                <a:latin typeface="Calibri" panose="020F0502020204030204" pitchFamily="34" charset="0"/>
                <a:cs typeface="Calibri" panose="020F0502020204030204" pitchFamily="34" charset="0"/>
              </a:rPr>
              <a:t>have no algorithmic solution;</a:t>
            </a:r>
          </a:p>
          <a:p>
            <a:pPr algn="just"/>
            <a:r>
              <a:rPr lang="en-US" altLang="zh-CN" sz="3200" dirty="0">
                <a:latin typeface="Calibri" panose="020F0502020204030204" pitchFamily="34" charset="0"/>
                <a:cs typeface="Calibri" panose="020F0502020204030204" pitchFamily="34" charset="0"/>
              </a:rPr>
              <a:t>Algorithms for </a:t>
            </a:r>
            <a:r>
              <a:rPr lang="en-US" altLang="zh-CN" sz="3200" dirty="0">
                <a:solidFill>
                  <a:srgbClr val="C00000"/>
                </a:solidFill>
                <a:latin typeface="Calibri" panose="020F0502020204030204" pitchFamily="34" charset="0"/>
                <a:cs typeface="Calibri" panose="020F0502020204030204" pitchFamily="34" charset="0"/>
              </a:rPr>
              <a:t>intractable problems </a:t>
            </a:r>
            <a:r>
              <a:rPr lang="en-US" altLang="zh-CN" sz="3200" dirty="0">
                <a:latin typeface="Calibri" panose="020F0502020204030204" pitchFamily="34" charset="0"/>
                <a:cs typeface="Calibri" panose="020F0502020204030204" pitchFamily="34" charset="0"/>
              </a:rPr>
              <a:t>do exist but only with exponential or higher order of complexity;</a:t>
            </a:r>
          </a:p>
          <a:p>
            <a:pPr algn="just"/>
            <a:r>
              <a:rPr lang="en-US" altLang="zh-CN" sz="3200" dirty="0">
                <a:solidFill>
                  <a:srgbClr val="C00000"/>
                </a:solidFill>
                <a:latin typeface="Calibri" panose="020F0502020204030204" pitchFamily="34" charset="0"/>
                <a:cs typeface="Calibri" panose="020F0502020204030204" pitchFamily="34" charset="0"/>
              </a:rPr>
              <a:t>Tractable problems </a:t>
            </a:r>
            <a:r>
              <a:rPr lang="en-US" altLang="zh-CN" sz="3200" dirty="0">
                <a:latin typeface="Calibri" panose="020F0502020204030204" pitchFamily="34" charset="0"/>
                <a:cs typeface="Calibri" panose="020F0502020204030204" pitchFamily="34" charset="0"/>
              </a:rPr>
              <a:t>can be solved with polynomial time algorithms.</a:t>
            </a:r>
            <a:endParaRPr lang="zh-CN" altLang="en-US" sz="3200" dirty="0">
              <a:latin typeface="Calibri" panose="020F0502020204030204" pitchFamily="34" charset="0"/>
              <a:cs typeface="Calibri" panose="020F0502020204030204" pitchFamily="34" charset="0"/>
            </a:endParaRPr>
          </a:p>
        </p:txBody>
      </p:sp>
      <p:pic>
        <p:nvPicPr>
          <p:cNvPr id="15" name="Picture 2">
            <a:extLst>
              <a:ext uri="{FF2B5EF4-FFF2-40B4-BE49-F238E27FC236}">
                <a16:creationId xmlns:a16="http://schemas.microsoft.com/office/drawing/2014/main" id="{76179A30-C386-4D0D-BA1E-7492A197C2C2}"/>
              </a:ext>
            </a:extLst>
          </p:cNvPr>
          <p:cNvPicPr>
            <a:picLocks noChangeAspect="1" noChangeArrowheads="1"/>
          </p:cNvPicPr>
          <p:nvPr/>
        </p:nvPicPr>
        <p:blipFill>
          <a:blip r:embed="rId2" cstate="print"/>
          <a:srcRect/>
          <a:stretch>
            <a:fillRect/>
          </a:stretch>
        </p:blipFill>
        <p:spPr bwMode="auto">
          <a:xfrm>
            <a:off x="447571" y="1310828"/>
            <a:ext cx="3305279" cy="4236343"/>
          </a:xfrm>
          <a:prstGeom prst="rect">
            <a:avLst/>
          </a:prstGeom>
          <a:noFill/>
          <a:ln w="9525">
            <a:noFill/>
            <a:miter lim="800000"/>
            <a:headEnd/>
            <a:tailEnd/>
          </a:ln>
        </p:spPr>
      </p:pic>
    </p:spTree>
    <p:extLst>
      <p:ext uri="{BB962C8B-B14F-4D97-AF65-F5344CB8AC3E}">
        <p14:creationId xmlns:p14="http://schemas.microsoft.com/office/powerpoint/2010/main" val="2263852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4.2  </a:t>
            </a:r>
            <a:r>
              <a:rPr lang="zh-CN" altLang="en-US" dirty="0"/>
              <a:t>算法分析</a:t>
            </a:r>
          </a:p>
        </p:txBody>
      </p:sp>
      <p:sp>
        <p:nvSpPr>
          <p:cNvPr id="3" name="文本占位符 2">
            <a:extLst>
              <a:ext uri="{FF2B5EF4-FFF2-40B4-BE49-F238E27FC236}">
                <a16:creationId xmlns:a16="http://schemas.microsoft.com/office/drawing/2014/main" id="{ADC3E8B8-1272-4B6F-9908-FFF6206A7690}"/>
              </a:ext>
            </a:extLst>
          </p:cNvPr>
          <p:cNvSpPr>
            <a:spLocks noGrp="1"/>
          </p:cNvSpPr>
          <p:nvPr>
            <p:ph type="body" sz="quarter" idx="14"/>
          </p:nvPr>
        </p:nvSpPr>
        <p:spPr/>
        <p:txBody>
          <a:bodyPr/>
          <a:lstStyle/>
          <a:p>
            <a:r>
              <a:rPr lang="zh-CN" altLang="en-US" dirty="0"/>
              <a:t>空间复杂度</a:t>
            </a:r>
          </a:p>
        </p:txBody>
      </p:sp>
      <p:sp>
        <p:nvSpPr>
          <p:cNvPr id="2" name="矩形 1">
            <a:extLst>
              <a:ext uri="{FF2B5EF4-FFF2-40B4-BE49-F238E27FC236}">
                <a16:creationId xmlns:a16="http://schemas.microsoft.com/office/drawing/2014/main" id="{F622B2D1-9BEF-434D-BAA7-371569C03ECA}"/>
              </a:ext>
            </a:extLst>
          </p:cNvPr>
          <p:cNvSpPr/>
          <p:nvPr/>
        </p:nvSpPr>
        <p:spPr>
          <a:xfrm>
            <a:off x="617577" y="946512"/>
            <a:ext cx="10956846" cy="523220"/>
          </a:xfrm>
          <a:prstGeom prst="rect">
            <a:avLst/>
          </a:prstGeom>
        </p:spPr>
        <p:txBody>
          <a:bodyPr wrap="none">
            <a:spAutoFit/>
          </a:bodyPr>
          <a:lstStyle/>
          <a:p>
            <a:r>
              <a:rPr lang="zh-CN" altLang="en-US" sz="2800" dirty="0">
                <a:solidFill>
                  <a:schemeClr val="tx2"/>
                </a:solidFill>
                <a:latin typeface="黑体" panose="02010609060101010101" pitchFamily="49" charset="-122"/>
                <a:ea typeface="黑体" panose="02010609060101010101" pitchFamily="49" charset="-122"/>
              </a:rPr>
              <a:t>空间复杂度是对一个算法在运行过程中临时占用存储空间大小的量度</a:t>
            </a:r>
          </a:p>
        </p:txBody>
      </p:sp>
      <p:pic>
        <p:nvPicPr>
          <p:cNvPr id="15362" name="Picture 2" descr="Swap Two Numbers Program in C - C Programs">
            <a:extLst>
              <a:ext uri="{FF2B5EF4-FFF2-40B4-BE49-F238E27FC236}">
                <a16:creationId xmlns:a16="http://schemas.microsoft.com/office/drawing/2014/main" id="{4300E772-B8E2-442F-9F88-BEDF4420DFB6}"/>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617577" y="2062162"/>
            <a:ext cx="4838700" cy="2733675"/>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6CE84D9A-F334-47BD-9B9A-F564DDD9A5F5}"/>
              </a:ext>
            </a:extLst>
          </p:cNvPr>
          <p:cNvSpPr/>
          <p:nvPr/>
        </p:nvSpPr>
        <p:spPr>
          <a:xfrm>
            <a:off x="3739166" y="2434421"/>
            <a:ext cx="2159829" cy="236141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话气泡: 矩形 4">
            <a:extLst>
              <a:ext uri="{FF2B5EF4-FFF2-40B4-BE49-F238E27FC236}">
                <a16:creationId xmlns:a16="http://schemas.microsoft.com/office/drawing/2014/main" id="{46B03913-F1FA-46E6-9F76-81948FE5BEC8}"/>
              </a:ext>
            </a:extLst>
          </p:cNvPr>
          <p:cNvSpPr/>
          <p:nvPr/>
        </p:nvSpPr>
        <p:spPr>
          <a:xfrm>
            <a:off x="6293007" y="2439996"/>
            <a:ext cx="1616927" cy="660043"/>
          </a:xfrm>
          <a:prstGeom prst="wedgeRectCallout">
            <a:avLst>
              <a:gd name="adj1" fmla="val -62212"/>
              <a:gd name="adj2" fmla="val 552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额外所需空间</a:t>
            </a:r>
            <a:endParaRPr lang="en-US" altLang="zh-CN" dirty="0"/>
          </a:p>
          <a:p>
            <a:pPr algn="ctr"/>
            <a:r>
              <a:rPr lang="en-US" altLang="zh-CN" dirty="0"/>
              <a:t>O(1)</a:t>
            </a:r>
            <a:endParaRPr lang="zh-CN" altLang="en-US" dirty="0"/>
          </a:p>
        </p:txBody>
      </p:sp>
      <p:sp>
        <p:nvSpPr>
          <p:cNvPr id="35" name="矩形 34">
            <a:extLst>
              <a:ext uri="{FF2B5EF4-FFF2-40B4-BE49-F238E27FC236}">
                <a16:creationId xmlns:a16="http://schemas.microsoft.com/office/drawing/2014/main" id="{70E923AA-AC28-44C7-80EE-5E68EDF3C0D9}"/>
              </a:ext>
            </a:extLst>
          </p:cNvPr>
          <p:cNvSpPr/>
          <p:nvPr/>
        </p:nvSpPr>
        <p:spPr>
          <a:xfrm>
            <a:off x="1204395" y="5388267"/>
            <a:ext cx="5069542" cy="954107"/>
          </a:xfrm>
          <a:prstGeom prst="rect">
            <a:avLst/>
          </a:prstGeom>
        </p:spPr>
        <p:txBody>
          <a:bodyPr wrap="square">
            <a:spAutoFit/>
          </a:bodyPr>
          <a:lstStyle/>
          <a:p>
            <a:pPr algn="ctr"/>
            <a:r>
              <a:rPr lang="zh-CN" altLang="en-US" sz="2800" dirty="0">
                <a:solidFill>
                  <a:schemeClr val="tx2"/>
                </a:solidFill>
                <a:latin typeface="黑体" panose="02010609060101010101" pitchFamily="49" charset="-122"/>
                <a:ea typeface="黑体" panose="02010609060101010101" pitchFamily="49" charset="-122"/>
              </a:rPr>
              <a:t>单位存储空间的价格越来越低</a:t>
            </a:r>
            <a:endParaRPr lang="en-US" altLang="zh-CN" sz="2800" dirty="0">
              <a:solidFill>
                <a:schemeClr val="tx2"/>
              </a:solidFill>
              <a:latin typeface="黑体" panose="02010609060101010101" pitchFamily="49" charset="-122"/>
              <a:ea typeface="黑体" panose="02010609060101010101" pitchFamily="49" charset="-122"/>
            </a:endParaRPr>
          </a:p>
          <a:p>
            <a:pPr algn="ctr"/>
            <a:r>
              <a:rPr lang="zh-CN" altLang="en-US" sz="2800" dirty="0">
                <a:solidFill>
                  <a:srgbClr val="C00000"/>
                </a:solidFill>
                <a:latin typeface="黑体" panose="02010609060101010101" pitchFamily="49" charset="-122"/>
                <a:ea typeface="黑体" panose="02010609060101010101" pitchFamily="49" charset="-122"/>
              </a:rPr>
              <a:t>人们更关注运行效率</a:t>
            </a:r>
          </a:p>
        </p:txBody>
      </p:sp>
    </p:spTree>
    <p:extLst>
      <p:ext uri="{BB962C8B-B14F-4D97-AF65-F5344CB8AC3E}">
        <p14:creationId xmlns:p14="http://schemas.microsoft.com/office/powerpoint/2010/main" val="3153357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数据的计算</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算法分析</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sz="3200" b="1" dirty="0"/>
              <a:t>数据结构与算法的关系</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4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数据的计算与程序表达</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lstStyle/>
          <a:p>
            <a:pPr marL="0" indent="0">
              <a:buNone/>
            </a:pPr>
            <a:r>
              <a:rPr lang="zh-CN" altLang="en-US" dirty="0"/>
              <a:t>算法实例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lstStyle/>
          <a:p>
            <a:pPr marL="0" indent="0">
              <a:buNone/>
            </a:pPr>
            <a:r>
              <a:rPr lang="zh-CN" altLang="en-US" dirty="0"/>
              <a:t>计算机编程语言</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322741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a:t>程序 </a:t>
            </a:r>
            <a:r>
              <a:rPr lang="en-US" altLang="zh-CN"/>
              <a:t>= </a:t>
            </a:r>
            <a:r>
              <a:rPr lang="zh-CN" altLang="en-US"/>
              <a:t>数据结构 </a:t>
            </a:r>
            <a:r>
              <a:rPr lang="en-US" altLang="zh-CN"/>
              <a:t>+ </a:t>
            </a:r>
            <a:r>
              <a:rPr lang="zh-CN" altLang="en-US"/>
              <a:t>算法</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4.3  </a:t>
            </a:r>
            <a:r>
              <a:rPr lang="zh-CN" altLang="en-US"/>
              <a:t>数据结构与算法的关系</a:t>
            </a:r>
            <a:endParaRPr lang="zh-CN" altLang="en-US" dirty="0"/>
          </a:p>
        </p:txBody>
      </p:sp>
      <p:sp>
        <p:nvSpPr>
          <p:cNvPr id="12" name="内容占位符 2">
            <a:extLst>
              <a:ext uri="{FF2B5EF4-FFF2-40B4-BE49-F238E27FC236}">
                <a16:creationId xmlns:a16="http://schemas.microsoft.com/office/drawing/2014/main" id="{61706B03-0411-435C-AD12-42123CC516FC}"/>
              </a:ext>
            </a:extLst>
          </p:cNvPr>
          <p:cNvSpPr txBox="1">
            <a:spLocks/>
          </p:cNvSpPr>
          <p:nvPr/>
        </p:nvSpPr>
        <p:spPr>
          <a:xfrm>
            <a:off x="765717" y="943672"/>
            <a:ext cx="10660566" cy="4464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3200" dirty="0">
                <a:latin typeface="黑体" panose="02010609060101010101" pitchFamily="49" charset="-122"/>
                <a:ea typeface="黑体" panose="02010609060101010101" pitchFamily="49" charset="-122"/>
              </a:rPr>
              <a:t>数据结构是用来干什么的？装数据的，使得算法能在上面做有效的计算。 </a:t>
            </a:r>
            <a:endParaRPr lang="en-US" altLang="zh-CN" sz="3200" dirty="0">
              <a:latin typeface="黑体" panose="02010609060101010101" pitchFamily="49" charset="-122"/>
              <a:ea typeface="黑体" panose="02010609060101010101" pitchFamily="49" charset="-122"/>
            </a:endParaRPr>
          </a:p>
          <a:p>
            <a:pPr lvl="1">
              <a:lnSpc>
                <a:spcPct val="110000"/>
              </a:lnSpc>
            </a:pPr>
            <a:r>
              <a:rPr lang="zh-CN" altLang="en-US" sz="2800" dirty="0">
                <a:latin typeface="黑体" panose="02010609060101010101" pitchFamily="49" charset="-122"/>
                <a:ea typeface="黑体" panose="02010609060101010101" pitchFamily="49" charset="-122"/>
              </a:rPr>
              <a:t>数据是信息之源泉，没有数据就没有信息，没有大量数据就没有有效信息。 </a:t>
            </a:r>
            <a:endParaRPr lang="en-US" altLang="zh-CN" sz="2800" dirty="0">
              <a:latin typeface="黑体" panose="02010609060101010101" pitchFamily="49" charset="-122"/>
              <a:ea typeface="黑体" panose="02010609060101010101" pitchFamily="49" charset="-122"/>
            </a:endParaRPr>
          </a:p>
          <a:p>
            <a:pPr lvl="1">
              <a:lnSpc>
                <a:spcPct val="110000"/>
              </a:lnSpc>
            </a:pPr>
            <a:r>
              <a:rPr lang="zh-CN" altLang="en-US" sz="2800" dirty="0">
                <a:latin typeface="黑体" panose="02010609060101010101" pitchFamily="49" charset="-122"/>
                <a:ea typeface="黑体" panose="02010609060101010101" pitchFamily="49" charset="-122"/>
              </a:rPr>
              <a:t>而算法是把信息从数据中提取出来的手段，没有算法的提取，数据还是数据，永远不会变成有用的信息。 </a:t>
            </a:r>
          </a:p>
          <a:p>
            <a:pPr>
              <a:lnSpc>
                <a:spcPct val="110000"/>
              </a:lnSpc>
            </a:pPr>
            <a:endParaRPr lang="en-US" altLang="zh-CN" sz="3200" dirty="0">
              <a:solidFill>
                <a:srgbClr val="C00000"/>
              </a:solidFill>
              <a:latin typeface="黑体" panose="02010609060101010101" pitchFamily="49" charset="-122"/>
              <a:ea typeface="黑体" panose="02010609060101010101" pitchFamily="49" charset="-122"/>
            </a:endParaRPr>
          </a:p>
          <a:p>
            <a:pPr>
              <a:lnSpc>
                <a:spcPct val="110000"/>
              </a:lnSpc>
            </a:pPr>
            <a:r>
              <a:rPr lang="zh-CN" altLang="en-US" sz="3200" dirty="0">
                <a:solidFill>
                  <a:srgbClr val="C00000"/>
                </a:solidFill>
                <a:latin typeface="黑体" panose="02010609060101010101" pitchFamily="49" charset="-122"/>
                <a:ea typeface="黑体" panose="02010609060101010101" pitchFamily="49" charset="-122"/>
              </a:rPr>
              <a:t>数据结构和算法的关系应该是相辅相成，融为一体的。 </a:t>
            </a:r>
          </a:p>
        </p:txBody>
      </p:sp>
    </p:spTree>
    <p:extLst>
      <p:ext uri="{BB962C8B-B14F-4D97-AF65-F5344CB8AC3E}">
        <p14:creationId xmlns:p14="http://schemas.microsoft.com/office/powerpoint/2010/main" val="839361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数组（向量）与循环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4.3  </a:t>
            </a:r>
            <a:r>
              <a:rPr lang="zh-CN" altLang="en-US"/>
              <a:t>数据结构与算法的关系</a:t>
            </a:r>
            <a:endParaRPr lang="zh-CN" altLang="en-US" dirty="0"/>
          </a:p>
        </p:txBody>
      </p:sp>
      <p:pic>
        <p:nvPicPr>
          <p:cNvPr id="5" name="Picture 5">
            <a:extLst>
              <a:ext uri="{FF2B5EF4-FFF2-40B4-BE49-F238E27FC236}">
                <a16:creationId xmlns:a16="http://schemas.microsoft.com/office/drawing/2014/main" id="{F87FA303-FA03-410C-8736-72E41E623854}"/>
              </a:ext>
            </a:extLst>
          </p:cNvPr>
          <p:cNvPicPr>
            <a:picLocks noChangeAspect="1" noChangeArrowheads="1"/>
          </p:cNvPicPr>
          <p:nvPr/>
        </p:nvPicPr>
        <p:blipFill>
          <a:blip r:embed="rId2" cstate="print"/>
          <a:srcRect/>
          <a:stretch>
            <a:fillRect/>
          </a:stretch>
        </p:blipFill>
        <p:spPr bwMode="auto">
          <a:xfrm>
            <a:off x="571500" y="747439"/>
            <a:ext cx="6362700" cy="5363122"/>
          </a:xfrm>
          <a:prstGeom prst="rect">
            <a:avLst/>
          </a:prstGeom>
          <a:noFill/>
          <a:ln w="9525">
            <a:noFill/>
            <a:miter lim="800000"/>
            <a:headEnd/>
            <a:tailEnd/>
          </a:ln>
        </p:spPr>
      </p:pic>
      <p:sp>
        <p:nvSpPr>
          <p:cNvPr id="2" name="文本框 1">
            <a:extLst>
              <a:ext uri="{FF2B5EF4-FFF2-40B4-BE49-F238E27FC236}">
                <a16:creationId xmlns:a16="http://schemas.microsoft.com/office/drawing/2014/main" id="{0AA7AECF-990E-4ECF-87CA-D05B4D861575}"/>
              </a:ext>
            </a:extLst>
          </p:cNvPr>
          <p:cNvSpPr txBox="1"/>
          <p:nvPr/>
        </p:nvSpPr>
        <p:spPr>
          <a:xfrm>
            <a:off x="7380237" y="2090172"/>
            <a:ext cx="4240263" cy="2677656"/>
          </a:xfrm>
          <a:prstGeom prst="rect">
            <a:avLst/>
          </a:prstGeom>
          <a:noFill/>
        </p:spPr>
        <p:txBody>
          <a:bodyPr wrap="none" rtlCol="0">
            <a:spAutoFit/>
          </a:bodyPr>
          <a:lstStyle/>
          <a:p>
            <a:r>
              <a:rPr lang="en-US" altLang="zh-CN" sz="2400" dirty="0">
                <a:solidFill>
                  <a:schemeClr val="tx2"/>
                </a:solidFill>
                <a:latin typeface="Courier New" panose="02070309020205020404" pitchFamily="49" charset="0"/>
                <a:cs typeface="Courier New" panose="02070309020205020404" pitchFamily="49" charset="0"/>
              </a:rPr>
              <a:t>for (</a:t>
            </a:r>
            <a:r>
              <a:rPr lang="en-US" altLang="zh-CN" sz="2400" dirty="0" err="1">
                <a:solidFill>
                  <a:schemeClr val="tx2"/>
                </a:solidFill>
                <a:latin typeface="Courier New" panose="02070309020205020404" pitchFamily="49" charset="0"/>
                <a:cs typeface="Courier New" panose="02070309020205020404" pitchFamily="49" charset="0"/>
              </a:rPr>
              <a:t>i</a:t>
            </a:r>
            <a:r>
              <a:rPr lang="en-US" altLang="zh-CN" sz="2400" dirty="0">
                <a:solidFill>
                  <a:schemeClr val="tx2"/>
                </a:solidFill>
                <a:latin typeface="Courier New" panose="02070309020205020404" pitchFamily="49" charset="0"/>
                <a:cs typeface="Courier New" panose="02070309020205020404" pitchFamily="49" charset="0"/>
              </a:rPr>
              <a:t>=0;i&lt;n;++</a:t>
            </a:r>
            <a:r>
              <a:rPr lang="en-US" altLang="zh-CN" sz="2400" dirty="0" err="1">
                <a:solidFill>
                  <a:schemeClr val="tx2"/>
                </a:solidFill>
                <a:latin typeface="Courier New" panose="02070309020205020404" pitchFamily="49" charset="0"/>
                <a:cs typeface="Courier New" panose="02070309020205020404" pitchFamily="49" charset="0"/>
              </a:rPr>
              <a:t>i</a:t>
            </a:r>
            <a:r>
              <a:rPr lang="en-US" altLang="zh-CN" sz="2400" dirty="0">
                <a:solidFill>
                  <a:schemeClr val="tx2"/>
                </a:solidFill>
                <a:latin typeface="Courier New" panose="02070309020205020404" pitchFamily="49" charset="0"/>
                <a:cs typeface="Courier New" panose="02070309020205020404" pitchFamily="49" charset="0"/>
              </a:rPr>
              <a:t>)</a:t>
            </a:r>
          </a:p>
          <a:p>
            <a:r>
              <a:rPr lang="en-US" altLang="zh-CN" sz="2400" dirty="0">
                <a:solidFill>
                  <a:schemeClr val="tx2"/>
                </a:solidFill>
                <a:latin typeface="Courier New" panose="02070309020205020404" pitchFamily="49" charset="0"/>
                <a:cs typeface="Courier New" panose="02070309020205020404" pitchFamily="49" charset="0"/>
              </a:rPr>
              <a:t>{</a:t>
            </a:r>
          </a:p>
          <a:p>
            <a:r>
              <a:rPr lang="en-US" altLang="zh-CN" sz="2400" dirty="0">
                <a:solidFill>
                  <a:schemeClr val="tx2"/>
                </a:solidFill>
                <a:latin typeface="Courier New" panose="02070309020205020404" pitchFamily="49" charset="0"/>
                <a:cs typeface="Courier New" panose="02070309020205020404" pitchFamily="49" charset="0"/>
              </a:rPr>
              <a:t>    for (j=0;j&lt;n;++j)</a:t>
            </a:r>
          </a:p>
          <a:p>
            <a:r>
              <a:rPr lang="en-US" altLang="zh-CN" sz="2400" dirty="0">
                <a:solidFill>
                  <a:schemeClr val="tx2"/>
                </a:solidFill>
                <a:latin typeface="Courier New" panose="02070309020205020404" pitchFamily="49" charset="0"/>
                <a:cs typeface="Courier New" panose="02070309020205020404" pitchFamily="49" charset="0"/>
              </a:rPr>
              <a:t>    {</a:t>
            </a:r>
          </a:p>
          <a:p>
            <a:r>
              <a:rPr lang="en-US" altLang="zh-CN" sz="2400" dirty="0">
                <a:solidFill>
                  <a:schemeClr val="tx2"/>
                </a:solidFill>
                <a:latin typeface="Courier New" panose="02070309020205020404" pitchFamily="49" charset="0"/>
                <a:cs typeface="Courier New" panose="02070309020205020404" pitchFamily="49" charset="0"/>
              </a:rPr>
              <a:t>        </a:t>
            </a:r>
            <a:r>
              <a:rPr lang="en-US" altLang="zh-CN" sz="2400" dirty="0" err="1">
                <a:solidFill>
                  <a:schemeClr val="tx2"/>
                </a:solidFill>
                <a:latin typeface="Courier New" panose="02070309020205020404" pitchFamily="49" charset="0"/>
                <a:cs typeface="Courier New" panose="02070309020205020404" pitchFamily="49" charset="0"/>
              </a:rPr>
              <a:t>cout</a:t>
            </a:r>
            <a:r>
              <a:rPr lang="en-US" altLang="zh-CN" sz="2400" dirty="0">
                <a:solidFill>
                  <a:schemeClr val="tx2"/>
                </a:solidFill>
                <a:latin typeface="Courier New" panose="02070309020205020404" pitchFamily="49" charset="0"/>
                <a:cs typeface="Courier New" panose="02070309020205020404" pitchFamily="49" charset="0"/>
              </a:rPr>
              <a:t>&lt;&lt;a[</a:t>
            </a:r>
            <a:r>
              <a:rPr lang="en-US" altLang="zh-CN" sz="2400" dirty="0" err="1">
                <a:solidFill>
                  <a:schemeClr val="tx2"/>
                </a:solidFill>
                <a:latin typeface="Courier New" panose="02070309020205020404" pitchFamily="49" charset="0"/>
                <a:cs typeface="Courier New" panose="02070309020205020404" pitchFamily="49" charset="0"/>
              </a:rPr>
              <a:t>i</a:t>
            </a:r>
            <a:r>
              <a:rPr lang="en-US" altLang="zh-CN" sz="2400" dirty="0">
                <a:solidFill>
                  <a:schemeClr val="tx2"/>
                </a:solidFill>
                <a:latin typeface="Courier New" panose="02070309020205020404" pitchFamily="49" charset="0"/>
                <a:cs typeface="Courier New" panose="02070309020205020404" pitchFamily="49" charset="0"/>
              </a:rPr>
              <a:t>][j];</a:t>
            </a:r>
          </a:p>
          <a:p>
            <a:r>
              <a:rPr lang="en-US" altLang="zh-CN" sz="2400" dirty="0">
                <a:solidFill>
                  <a:schemeClr val="tx2"/>
                </a:solidFill>
                <a:latin typeface="Courier New" panose="02070309020205020404" pitchFamily="49" charset="0"/>
                <a:cs typeface="Courier New" panose="02070309020205020404" pitchFamily="49" charset="0"/>
              </a:rPr>
              <a:t>    }</a:t>
            </a:r>
          </a:p>
          <a:p>
            <a:r>
              <a:rPr lang="en-US" altLang="zh-CN" sz="2400" dirty="0">
                <a:solidFill>
                  <a:schemeClr val="tx2"/>
                </a:solidFill>
                <a:latin typeface="Courier New" panose="02070309020205020404" pitchFamily="49" charset="0"/>
                <a:cs typeface="Courier New" panose="02070309020205020404" pitchFamily="49" charset="0"/>
              </a:rPr>
              <a:t>} </a:t>
            </a:r>
            <a:endParaRPr lang="zh-CN" altLang="en-US" sz="2400"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86309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递归与堆栈</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4.3  </a:t>
            </a:r>
            <a:r>
              <a:rPr lang="zh-CN" altLang="en-US"/>
              <a:t>数据结构与算法的关系</a:t>
            </a:r>
            <a:endParaRPr lang="zh-CN" altLang="en-US" dirty="0"/>
          </a:p>
        </p:txBody>
      </p:sp>
      <p:sp>
        <p:nvSpPr>
          <p:cNvPr id="8" name="文本框 7">
            <a:extLst>
              <a:ext uri="{FF2B5EF4-FFF2-40B4-BE49-F238E27FC236}">
                <a16:creationId xmlns:a16="http://schemas.microsoft.com/office/drawing/2014/main" id="{67D1F1E0-481A-4734-8C01-FE5BB6B344D8}"/>
              </a:ext>
            </a:extLst>
          </p:cNvPr>
          <p:cNvSpPr txBox="1"/>
          <p:nvPr/>
        </p:nvSpPr>
        <p:spPr>
          <a:xfrm>
            <a:off x="1199461" y="1397674"/>
            <a:ext cx="6204904" cy="4062651"/>
          </a:xfrm>
          <a:prstGeom prst="rect">
            <a:avLst/>
          </a:prstGeom>
          <a:noFill/>
        </p:spPr>
        <p:txBody>
          <a:bodyPr wrap="square" rtlCol="0">
            <a:spAutoFit/>
          </a:bodyPr>
          <a:lstStyle/>
          <a:p>
            <a:r>
              <a:rPr lang="en-US" altLang="zh-CN" sz="2000" dirty="0">
                <a:solidFill>
                  <a:schemeClr val="tx2"/>
                </a:solidFill>
                <a:latin typeface="Courier New" panose="02070309020205020404" pitchFamily="49" charset="0"/>
                <a:cs typeface="Courier New" panose="02070309020205020404" pitchFamily="49" charset="0"/>
              </a:rPr>
              <a:t>int factorial(int n)</a:t>
            </a:r>
          </a:p>
          <a:p>
            <a:r>
              <a:rPr lang="en-US" altLang="zh-CN" sz="2000" dirty="0">
                <a:solidFill>
                  <a:schemeClr val="tx2"/>
                </a:solidFill>
                <a:latin typeface="Courier New" panose="02070309020205020404" pitchFamily="49" charset="0"/>
                <a:cs typeface="Courier New" panose="02070309020205020404" pitchFamily="49" charset="0"/>
              </a:rPr>
              <a:t>{</a:t>
            </a:r>
          </a:p>
          <a:p>
            <a:r>
              <a:rPr lang="en-US" altLang="zh-CN" sz="2000" dirty="0">
                <a:solidFill>
                  <a:schemeClr val="tx2"/>
                </a:solidFill>
                <a:latin typeface="Courier New" panose="02070309020205020404" pitchFamily="49" charset="0"/>
                <a:cs typeface="Courier New" panose="02070309020205020404" pitchFamily="49" charset="0"/>
              </a:rPr>
              <a:t>    if (n==1)</a:t>
            </a:r>
          </a:p>
          <a:p>
            <a:r>
              <a:rPr lang="en-US" altLang="zh-CN" sz="2000" dirty="0">
                <a:solidFill>
                  <a:schemeClr val="tx2"/>
                </a:solidFill>
                <a:latin typeface="Courier New" panose="02070309020205020404" pitchFamily="49" charset="0"/>
                <a:cs typeface="Courier New" panose="02070309020205020404" pitchFamily="49" charset="0"/>
              </a:rPr>
              <a:t>        return 1;</a:t>
            </a:r>
          </a:p>
          <a:p>
            <a:r>
              <a:rPr lang="en-US" altLang="zh-CN" sz="2000" dirty="0">
                <a:solidFill>
                  <a:schemeClr val="tx2"/>
                </a:solidFill>
                <a:latin typeface="Courier New" panose="02070309020205020404" pitchFamily="49" charset="0"/>
                <a:cs typeface="Courier New" panose="02070309020205020404" pitchFamily="49" charset="0"/>
              </a:rPr>
              <a:t>    else</a:t>
            </a:r>
          </a:p>
          <a:p>
            <a:r>
              <a:rPr lang="en-US" altLang="zh-CN" sz="2000" dirty="0">
                <a:solidFill>
                  <a:schemeClr val="tx2"/>
                </a:solidFill>
                <a:latin typeface="Courier New" panose="02070309020205020404" pitchFamily="49" charset="0"/>
                <a:cs typeface="Courier New" panose="02070309020205020404" pitchFamily="49" charset="0"/>
              </a:rPr>
              <a:t>        return n*factorial(n-1);</a:t>
            </a:r>
          </a:p>
          <a:p>
            <a:r>
              <a:rPr lang="en-US" altLang="zh-CN" sz="2000" dirty="0">
                <a:solidFill>
                  <a:schemeClr val="tx2"/>
                </a:solidFill>
                <a:latin typeface="Courier New" panose="02070309020205020404" pitchFamily="49" charset="0"/>
                <a:cs typeface="Courier New" panose="02070309020205020404" pitchFamily="49" charset="0"/>
              </a:rPr>
              <a:t>}</a:t>
            </a:r>
          </a:p>
          <a:p>
            <a:r>
              <a:rPr lang="en-US" altLang="zh-CN" sz="2000" dirty="0">
                <a:solidFill>
                  <a:schemeClr val="tx2"/>
                </a:solidFill>
                <a:latin typeface="Courier New" panose="02070309020205020404" pitchFamily="49" charset="0"/>
                <a:cs typeface="Courier New" panose="02070309020205020404" pitchFamily="49" charset="0"/>
              </a:rPr>
              <a:t>int main()</a:t>
            </a:r>
          </a:p>
          <a:p>
            <a:r>
              <a:rPr lang="en-US" altLang="zh-CN" sz="2000" dirty="0">
                <a:solidFill>
                  <a:schemeClr val="tx2"/>
                </a:solidFill>
                <a:latin typeface="Courier New" panose="02070309020205020404" pitchFamily="49" charset="0"/>
                <a:cs typeface="Courier New" panose="02070309020205020404" pitchFamily="49" charset="0"/>
              </a:rPr>
              <a:t>{</a:t>
            </a:r>
          </a:p>
          <a:p>
            <a:r>
              <a:rPr lang="en-US" altLang="zh-CN" sz="2000" dirty="0">
                <a:solidFill>
                  <a:schemeClr val="tx2"/>
                </a:solidFill>
                <a:latin typeface="Courier New" panose="02070309020205020404" pitchFamily="49" charset="0"/>
                <a:cs typeface="Courier New" panose="02070309020205020404" pitchFamily="49" charset="0"/>
              </a:rPr>
              <a:t>    int a = 5;</a:t>
            </a:r>
          </a:p>
          <a:p>
            <a:r>
              <a:rPr lang="en-US" altLang="zh-CN" sz="2000" dirty="0">
                <a:solidFill>
                  <a:schemeClr val="tx2"/>
                </a:solidFill>
                <a:latin typeface="Courier New" panose="02070309020205020404" pitchFamily="49" charset="0"/>
                <a:cs typeface="Courier New" panose="02070309020205020404" pitchFamily="49" charset="0"/>
              </a:rPr>
              <a:t>    int b = factorial(a);</a:t>
            </a:r>
          </a:p>
          <a:p>
            <a:r>
              <a:rPr lang="en-US" altLang="zh-CN" sz="2000" dirty="0">
                <a:solidFill>
                  <a:schemeClr val="tx2"/>
                </a:solidFill>
                <a:latin typeface="Courier New" panose="02070309020205020404" pitchFamily="49" charset="0"/>
                <a:cs typeface="Courier New" panose="02070309020205020404" pitchFamily="49" charset="0"/>
              </a:rPr>
              <a:t>    return 0;</a:t>
            </a:r>
          </a:p>
          <a:p>
            <a:r>
              <a:rPr lang="en-US" altLang="zh-CN" sz="2000" dirty="0">
                <a:solidFill>
                  <a:schemeClr val="tx2"/>
                </a:solidFill>
                <a:latin typeface="Courier New" panose="02070309020205020404" pitchFamily="49" charset="0"/>
                <a:cs typeface="Courier New" panose="02070309020205020404" pitchFamily="49" charset="0"/>
              </a:rPr>
              <a:t>}</a:t>
            </a:r>
            <a:endParaRPr lang="zh-CN" altLang="en-US" sz="2000" dirty="0">
              <a:solidFill>
                <a:schemeClr val="tx2"/>
              </a:solidFill>
              <a:latin typeface="Courier New" panose="02070309020205020404" pitchFamily="49" charset="0"/>
              <a:cs typeface="Courier New" panose="02070309020205020404" pitchFamily="49" charset="0"/>
            </a:endParaRPr>
          </a:p>
        </p:txBody>
      </p:sp>
      <p:graphicFrame>
        <p:nvGraphicFramePr>
          <p:cNvPr id="3" name="表格 2">
            <a:extLst>
              <a:ext uri="{FF2B5EF4-FFF2-40B4-BE49-F238E27FC236}">
                <a16:creationId xmlns:a16="http://schemas.microsoft.com/office/drawing/2014/main" id="{5BBF17D1-926C-4FB8-AB0C-9AD928EF2619}"/>
              </a:ext>
            </a:extLst>
          </p:cNvPr>
          <p:cNvGraphicFramePr>
            <a:graphicFrameLocks noGrp="1"/>
          </p:cNvGraphicFramePr>
          <p:nvPr>
            <p:extLst>
              <p:ext uri="{D42A27DB-BD31-4B8C-83A1-F6EECF244321}">
                <p14:modId xmlns:p14="http://schemas.microsoft.com/office/powerpoint/2010/main" val="3016778546"/>
              </p:ext>
            </p:extLst>
          </p:nvPr>
        </p:nvGraphicFramePr>
        <p:xfrm>
          <a:off x="9015140" y="1410160"/>
          <a:ext cx="1718219" cy="3556976"/>
        </p:xfrm>
        <a:graphic>
          <a:graphicData uri="http://schemas.openxmlformats.org/drawingml/2006/table">
            <a:tbl>
              <a:tblPr>
                <a:tableStyleId>{5940675A-B579-460E-94D1-54222C63F5DA}</a:tableStyleId>
              </a:tblPr>
              <a:tblGrid>
                <a:gridCol w="1718219">
                  <a:extLst>
                    <a:ext uri="{9D8B030D-6E8A-4147-A177-3AD203B41FA5}">
                      <a16:colId xmlns:a16="http://schemas.microsoft.com/office/drawing/2014/main" val="2031764898"/>
                    </a:ext>
                  </a:extLst>
                </a:gridCol>
              </a:tblGrid>
              <a:tr h="569204">
                <a:tc>
                  <a:txBody>
                    <a:bodyPr/>
                    <a:lstStyle/>
                    <a:p>
                      <a:pPr algn="ctr"/>
                      <a:r>
                        <a:rPr lang="en-US" altLang="zh-CN" dirty="0">
                          <a:latin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a:txBody>
                  <a:tcPr>
                    <a:lnT w="12700" cap="flat" cmpd="sng" algn="ctr">
                      <a:no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970938490"/>
                  </a:ext>
                </a:extLst>
              </a:tr>
              <a:tr h="5692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factorial(3)</a:t>
                      </a:r>
                      <a:endParaRPr lang="zh-CN" altLang="en-US" dirty="0">
                        <a:latin typeface="Calibri" panose="020F0502020204030204" pitchFamily="34" charset="0"/>
                        <a:cs typeface="Calibri" panose="020F0502020204030204" pitchFamily="34" charset="0"/>
                      </a:endParaRPr>
                    </a:p>
                    <a:p>
                      <a:pPr algn="ctr"/>
                      <a:endParaRPr lang="zh-CN" altLang="en-US"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3245727415"/>
                  </a:ext>
                </a:extLst>
              </a:tr>
              <a:tr h="5692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factorial(4)</a:t>
                      </a:r>
                      <a:endParaRPr lang="zh-CN" altLang="en-US" dirty="0">
                        <a:latin typeface="Calibri" panose="020F0502020204030204" pitchFamily="34" charset="0"/>
                        <a:cs typeface="Calibri" panose="020F0502020204030204" pitchFamily="34" charset="0"/>
                      </a:endParaRPr>
                    </a:p>
                    <a:p>
                      <a:pPr algn="ctr"/>
                      <a:endParaRPr lang="zh-CN" altLang="en-US"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71352908"/>
                  </a:ext>
                </a:extLst>
              </a:tr>
              <a:tr h="569204">
                <a:tc>
                  <a:txBody>
                    <a:bodyPr/>
                    <a:lstStyle/>
                    <a:p>
                      <a:pPr algn="ctr"/>
                      <a:r>
                        <a:rPr lang="en-US" altLang="zh-CN" dirty="0">
                          <a:latin typeface="Calibri" panose="020F0502020204030204" pitchFamily="34" charset="0"/>
                          <a:cs typeface="Calibri" panose="020F0502020204030204" pitchFamily="34" charset="0"/>
                        </a:rPr>
                        <a:t>factorial(5)</a:t>
                      </a:r>
                      <a:endParaRPr lang="zh-CN" altLang="en-US"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3632381356"/>
                  </a:ext>
                </a:extLst>
              </a:tr>
              <a:tr h="569204">
                <a:tc>
                  <a:txBody>
                    <a:bodyPr/>
                    <a:lstStyle/>
                    <a:p>
                      <a:pPr algn="ctr"/>
                      <a:r>
                        <a:rPr lang="en-US" altLang="zh-CN" dirty="0">
                          <a:solidFill>
                            <a:schemeClr val="bg1"/>
                          </a:solidFill>
                          <a:latin typeface="Calibri" panose="020F0502020204030204" pitchFamily="34" charset="0"/>
                          <a:cs typeface="Calibri" panose="020F0502020204030204" pitchFamily="34" charset="0"/>
                        </a:rPr>
                        <a:t>main()</a:t>
                      </a:r>
                      <a:endParaRPr lang="zh-CN" altLang="en-US" dirty="0">
                        <a:solidFill>
                          <a:schemeClr val="bg1"/>
                        </a:solidFill>
                        <a:latin typeface="Calibri" panose="020F0502020204030204" pitchFamily="34" charset="0"/>
                        <a:cs typeface="Calibri" panose="020F0502020204030204" pitchFamily="34" charset="0"/>
                      </a:endParaRPr>
                    </a:p>
                  </a:txBody>
                  <a:tcPr>
                    <a:solidFill>
                      <a:srgbClr val="00B050"/>
                    </a:solidFill>
                  </a:tcPr>
                </a:tc>
                <a:extLst>
                  <a:ext uri="{0D108BD9-81ED-4DB2-BD59-A6C34878D82A}">
                    <a16:rowId xmlns:a16="http://schemas.microsoft.com/office/drawing/2014/main" val="566502910"/>
                  </a:ext>
                </a:extLst>
              </a:tr>
              <a:tr h="569204">
                <a:tc>
                  <a:txBody>
                    <a:bodyPr/>
                    <a:lstStyle/>
                    <a:p>
                      <a:pPr algn="ctr"/>
                      <a:r>
                        <a:rPr lang="en-US" altLang="zh-CN" dirty="0">
                          <a:solidFill>
                            <a:schemeClr val="bg1"/>
                          </a:solidFill>
                          <a:latin typeface="Calibri" panose="020F0502020204030204" pitchFamily="34" charset="0"/>
                          <a:cs typeface="Calibri" panose="020F0502020204030204" pitchFamily="34" charset="0"/>
                        </a:rPr>
                        <a:t>Code Snippet</a:t>
                      </a:r>
                      <a:endParaRPr lang="zh-CN" altLang="en-US" dirty="0">
                        <a:solidFill>
                          <a:schemeClr val="bg1"/>
                        </a:solidFill>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791246861"/>
                  </a:ext>
                </a:extLst>
              </a:tr>
            </a:tbl>
          </a:graphicData>
        </a:graphic>
      </p:graphicFrame>
      <p:sp>
        <p:nvSpPr>
          <p:cNvPr id="6" name="矩形 5">
            <a:extLst>
              <a:ext uri="{FF2B5EF4-FFF2-40B4-BE49-F238E27FC236}">
                <a16:creationId xmlns:a16="http://schemas.microsoft.com/office/drawing/2014/main" id="{C06C6537-6F74-4928-A772-0ABDC7F94998}"/>
              </a:ext>
            </a:extLst>
          </p:cNvPr>
          <p:cNvSpPr/>
          <p:nvPr/>
        </p:nvSpPr>
        <p:spPr>
          <a:xfrm>
            <a:off x="3062689" y="4428780"/>
            <a:ext cx="2148290" cy="4296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307579D-C8BB-41E3-AA9B-790A397F345C}"/>
              </a:ext>
            </a:extLst>
          </p:cNvPr>
          <p:cNvSpPr/>
          <p:nvPr/>
        </p:nvSpPr>
        <p:spPr>
          <a:xfrm>
            <a:off x="2652463" y="5785279"/>
            <a:ext cx="1983036" cy="5398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函数调用与堆栈</a:t>
            </a:r>
          </a:p>
        </p:txBody>
      </p:sp>
    </p:spTree>
    <p:extLst>
      <p:ext uri="{BB962C8B-B14F-4D97-AF65-F5344CB8AC3E}">
        <p14:creationId xmlns:p14="http://schemas.microsoft.com/office/powerpoint/2010/main" val="249830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页面置换与队列</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4.3  </a:t>
            </a:r>
            <a:r>
              <a:rPr lang="zh-CN" altLang="en-US"/>
              <a:t>数据结构与算法的关系</a:t>
            </a:r>
            <a:endParaRPr lang="zh-CN" altLang="en-US" dirty="0"/>
          </a:p>
        </p:txBody>
      </p:sp>
      <p:sp>
        <p:nvSpPr>
          <p:cNvPr id="9" name="矩形 8">
            <a:extLst>
              <a:ext uri="{FF2B5EF4-FFF2-40B4-BE49-F238E27FC236}">
                <a16:creationId xmlns:a16="http://schemas.microsoft.com/office/drawing/2014/main" id="{6307579D-C8BB-41E3-AA9B-790A397F345C}"/>
              </a:ext>
            </a:extLst>
          </p:cNvPr>
          <p:cNvSpPr/>
          <p:nvPr/>
        </p:nvSpPr>
        <p:spPr>
          <a:xfrm>
            <a:off x="2652463" y="5785279"/>
            <a:ext cx="2459364" cy="5398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FIFO</a:t>
            </a:r>
            <a:r>
              <a:rPr lang="zh-CN" altLang="en-US" sz="2000" dirty="0">
                <a:latin typeface="微软雅黑" panose="020B0503020204020204" pitchFamily="34" charset="-122"/>
                <a:ea typeface="微软雅黑" panose="020B0503020204020204" pitchFamily="34" charset="-122"/>
              </a:rPr>
              <a:t>页面置换算法</a:t>
            </a:r>
          </a:p>
        </p:txBody>
      </p:sp>
      <p:pic>
        <p:nvPicPr>
          <p:cNvPr id="23554" name="Picture 2" descr="Which of the following page replacement algorithm suffers from Belady  anomaly?">
            <a:extLst>
              <a:ext uri="{FF2B5EF4-FFF2-40B4-BE49-F238E27FC236}">
                <a16:creationId xmlns:a16="http://schemas.microsoft.com/office/drawing/2014/main" id="{9D677C8F-822A-46C2-B2AA-725A2BB6AC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90787" y="934541"/>
            <a:ext cx="7210425" cy="392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000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排序与树</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4.3  </a:t>
            </a:r>
            <a:r>
              <a:rPr lang="zh-CN" altLang="en-US"/>
              <a:t>数据结构与算法的关系</a:t>
            </a:r>
            <a:endParaRPr lang="zh-CN" altLang="en-US" dirty="0"/>
          </a:p>
        </p:txBody>
      </p:sp>
      <p:sp>
        <p:nvSpPr>
          <p:cNvPr id="9" name="矩形 8">
            <a:extLst>
              <a:ext uri="{FF2B5EF4-FFF2-40B4-BE49-F238E27FC236}">
                <a16:creationId xmlns:a16="http://schemas.microsoft.com/office/drawing/2014/main" id="{6307579D-C8BB-41E3-AA9B-790A397F345C}"/>
              </a:ext>
            </a:extLst>
          </p:cNvPr>
          <p:cNvSpPr/>
          <p:nvPr/>
        </p:nvSpPr>
        <p:spPr>
          <a:xfrm>
            <a:off x="2652463" y="5785279"/>
            <a:ext cx="2459364" cy="5398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二叉搜索树</a:t>
            </a:r>
          </a:p>
        </p:txBody>
      </p:sp>
      <p:pic>
        <p:nvPicPr>
          <p:cNvPr id="24578" name="Picture 2" descr="5 Gifs to Understand Binary Search Trees | Penjee, Learn to Code">
            <a:extLst>
              <a:ext uri="{FF2B5EF4-FFF2-40B4-BE49-F238E27FC236}">
                <a16:creationId xmlns:a16="http://schemas.microsoft.com/office/drawing/2014/main" id="{01E4FABB-BB41-48E0-A205-4E5882898113}"/>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533488" y="1033864"/>
            <a:ext cx="5125024" cy="430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90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en-US" altLang="zh-CN" dirty="0"/>
              <a:t>PageRank</a:t>
            </a:r>
            <a:r>
              <a:rPr lang="zh-CN" altLang="en-US" dirty="0"/>
              <a:t>与图</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4.3  </a:t>
            </a:r>
            <a:r>
              <a:rPr lang="zh-CN" altLang="en-US"/>
              <a:t>数据结构与算法的关系</a:t>
            </a:r>
            <a:endParaRPr lang="zh-CN" altLang="en-US" dirty="0"/>
          </a:p>
        </p:txBody>
      </p:sp>
      <p:pic>
        <p:nvPicPr>
          <p:cNvPr id="25602" name="Picture 2" descr="Google Page Rank and the impact of the Second EigenValue of the Google  Matrix on Power Iteration Convergence in R | sandipanweb">
            <a:extLst>
              <a:ext uri="{FF2B5EF4-FFF2-40B4-BE49-F238E27FC236}">
                <a16:creationId xmlns:a16="http://schemas.microsoft.com/office/drawing/2014/main" id="{4369E0BA-81B2-4247-A3B2-41829BBB63AF}"/>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571500" y="791241"/>
            <a:ext cx="5833583" cy="5833583"/>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ttps://upload.wikimedia.org/wikipedia/commons/thumb/6/69/PageRank-hi-res.png/1024px-PageRank-hi-res.png">
            <a:extLst>
              <a:ext uri="{FF2B5EF4-FFF2-40B4-BE49-F238E27FC236}">
                <a16:creationId xmlns:a16="http://schemas.microsoft.com/office/drawing/2014/main" id="{C666EBBD-1683-4478-8366-2C284ACC62D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69946" y="791241"/>
            <a:ext cx="3650554" cy="262752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B258F57-0E89-4953-903B-29244BFC6ABE}"/>
              </a:ext>
            </a:extLst>
          </p:cNvPr>
          <p:cNvSpPr/>
          <p:nvPr/>
        </p:nvSpPr>
        <p:spPr>
          <a:xfrm>
            <a:off x="754193" y="5664200"/>
            <a:ext cx="6362700" cy="646331"/>
          </a:xfrm>
          <a:prstGeom prst="rect">
            <a:avLst/>
          </a:prstGeom>
        </p:spPr>
        <p:txBody>
          <a:bodyPr wrap="square">
            <a:spAutoFit/>
          </a:bodyPr>
          <a:lstStyle/>
          <a:p>
            <a:r>
              <a:rPr lang="en-US" altLang="zh-CN" dirty="0">
                <a:solidFill>
                  <a:schemeClr val="tx2"/>
                </a:solidFill>
                <a:latin typeface="Calibri" panose="020F0502020204030204" pitchFamily="34" charset="0"/>
                <a:ea typeface="黑体" panose="02010609060101010101" pitchFamily="49" charset="-122"/>
              </a:rPr>
              <a:t>PageRank</a:t>
            </a:r>
            <a:r>
              <a:rPr lang="zh-CN" altLang="en-US" dirty="0">
                <a:solidFill>
                  <a:schemeClr val="tx2"/>
                </a:solidFill>
                <a:latin typeface="Calibri" panose="020F0502020204030204" pitchFamily="34" charset="0"/>
                <a:ea typeface="黑体" panose="02010609060101010101" pitchFamily="49" charset="-122"/>
              </a:rPr>
              <a:t>，又称网页排名是</a:t>
            </a:r>
            <a:r>
              <a:rPr lang="en-US" altLang="zh-CN" dirty="0">
                <a:solidFill>
                  <a:schemeClr val="tx2"/>
                </a:solidFill>
                <a:latin typeface="Calibri" panose="020F0502020204030204" pitchFamily="34" charset="0"/>
                <a:ea typeface="黑体" panose="02010609060101010101" pitchFamily="49" charset="-122"/>
              </a:rPr>
              <a:t>Google</a:t>
            </a:r>
            <a:r>
              <a:rPr lang="zh-CN" altLang="en-US" dirty="0">
                <a:solidFill>
                  <a:schemeClr val="tx2"/>
                </a:solidFill>
                <a:latin typeface="Calibri" panose="020F0502020204030204" pitchFamily="34" charset="0"/>
                <a:ea typeface="黑体" panose="02010609060101010101" pitchFamily="49" charset="-122"/>
              </a:rPr>
              <a:t>公司所使用的对其搜索引擎搜索结果中的网页进行排名的一种算法。</a:t>
            </a:r>
          </a:p>
        </p:txBody>
      </p:sp>
    </p:spTree>
    <p:extLst>
      <p:ext uri="{BB962C8B-B14F-4D97-AF65-F5344CB8AC3E}">
        <p14:creationId xmlns:p14="http://schemas.microsoft.com/office/powerpoint/2010/main" val="160612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sz="3200" b="1" dirty="0"/>
              <a:t>数据的计算</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lstStyle/>
          <a:p>
            <a:r>
              <a:rPr lang="zh-CN" altLang="en-US" dirty="0"/>
              <a:t>算法分析</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lstStyle/>
          <a:p>
            <a:pPr marL="0" indent="0">
              <a:buNone/>
            </a:pPr>
            <a:r>
              <a:rPr lang="zh-CN" altLang="en-US" dirty="0"/>
              <a:t>数据结构与算法的关系</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4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数据的计算与程序表达</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lstStyle/>
          <a:p>
            <a:pPr marL="0" indent="0">
              <a:buNone/>
            </a:pPr>
            <a:r>
              <a:rPr lang="zh-CN" altLang="en-US" dirty="0"/>
              <a:t>算法实例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lstStyle/>
          <a:p>
            <a:pPr marL="0" indent="0">
              <a:buNone/>
            </a:pPr>
            <a:r>
              <a:rPr lang="zh-CN" altLang="en-US" dirty="0"/>
              <a:t>计算机编程语言</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数据的计算</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算法分析</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dirty="0"/>
              <a:t>数据结构与算法的关系</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4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数据的计算与程序表达</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normAutofit/>
          </a:bodyPr>
          <a:lstStyle/>
          <a:p>
            <a:pPr marL="0" indent="0">
              <a:buNone/>
            </a:pPr>
            <a:r>
              <a:rPr lang="zh-CN" altLang="en-US" sz="3200" b="1" dirty="0"/>
              <a:t>算法实例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lstStyle/>
          <a:p>
            <a:pPr marL="0" indent="0">
              <a:buNone/>
            </a:pPr>
            <a:r>
              <a:rPr lang="zh-CN" altLang="en-US" dirty="0"/>
              <a:t>计算机编程语言</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403794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欧几里德算法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4.4  </a:t>
            </a:r>
            <a:r>
              <a:rPr lang="zh-CN" altLang="en-US" dirty="0"/>
              <a:t>算法实例</a:t>
            </a:r>
          </a:p>
        </p:txBody>
      </p:sp>
      <p:sp>
        <p:nvSpPr>
          <p:cNvPr id="2" name="矩形 1">
            <a:extLst>
              <a:ext uri="{FF2B5EF4-FFF2-40B4-BE49-F238E27FC236}">
                <a16:creationId xmlns:a16="http://schemas.microsoft.com/office/drawing/2014/main" id="{F1A2EB16-78E4-4E48-9A04-5F4AF41363C8}"/>
              </a:ext>
            </a:extLst>
          </p:cNvPr>
          <p:cNvSpPr/>
          <p:nvPr/>
        </p:nvSpPr>
        <p:spPr>
          <a:xfrm>
            <a:off x="678668" y="735768"/>
            <a:ext cx="6512804" cy="2095317"/>
          </a:xfrm>
          <a:prstGeom prst="rect">
            <a:avLst/>
          </a:prstGeom>
        </p:spPr>
        <p:txBody>
          <a:bodyPr wrap="square">
            <a:spAutoFit/>
          </a:bodyPr>
          <a:lstStyle/>
          <a:p>
            <a:pPr>
              <a:lnSpc>
                <a:spcPct val="110000"/>
              </a:lnSpc>
            </a:pPr>
            <a:r>
              <a:rPr lang="zh-CN" altLang="en-US" sz="2400" dirty="0">
                <a:solidFill>
                  <a:schemeClr val="tx2"/>
                </a:solidFill>
                <a:latin typeface="微软雅黑" panose="020B0503020204020204" pitchFamily="34" charset="-122"/>
                <a:ea typeface="微软雅黑" panose="020B0503020204020204" pitchFamily="34" charset="-122"/>
              </a:rPr>
              <a:t>在数学中，辗转相除法，又称欧几里得算法（英语：</a:t>
            </a:r>
            <a:r>
              <a:rPr lang="en-US" altLang="zh-CN" sz="2400" dirty="0">
                <a:solidFill>
                  <a:schemeClr val="tx2"/>
                </a:solidFill>
                <a:latin typeface="微软雅黑" panose="020B0503020204020204" pitchFamily="34" charset="-122"/>
                <a:ea typeface="微软雅黑" panose="020B0503020204020204" pitchFamily="34" charset="-122"/>
              </a:rPr>
              <a:t>Euclidean algorithm</a:t>
            </a:r>
            <a:r>
              <a:rPr lang="zh-CN" altLang="en-US" sz="2400" dirty="0">
                <a:solidFill>
                  <a:schemeClr val="tx2"/>
                </a:solidFill>
                <a:latin typeface="微软雅黑" panose="020B0503020204020204" pitchFamily="34" charset="-122"/>
                <a:ea typeface="微软雅黑" panose="020B0503020204020204" pitchFamily="34" charset="-122"/>
              </a:rPr>
              <a:t>），是求最大公约数的算法。辗转相除法首次出现于欧几里得的</a:t>
            </a:r>
            <a:r>
              <a:rPr lang="en-US" altLang="zh-CN" sz="2400" dirty="0">
                <a:solidFill>
                  <a:schemeClr val="tx2"/>
                </a:solidFill>
                <a:latin typeface="微软雅黑" panose="020B0503020204020204" pitchFamily="34" charset="-122"/>
                <a:ea typeface="微软雅黑" panose="020B0503020204020204" pitchFamily="34" charset="-122"/>
              </a:rPr>
              <a:t>《</a:t>
            </a:r>
            <a:r>
              <a:rPr lang="zh-CN" altLang="en-US" sz="2400" dirty="0">
                <a:solidFill>
                  <a:schemeClr val="tx2"/>
                </a:solidFill>
                <a:latin typeface="微软雅黑" panose="020B0503020204020204" pitchFamily="34" charset="-122"/>
                <a:ea typeface="微软雅黑" panose="020B0503020204020204" pitchFamily="34" charset="-122"/>
              </a:rPr>
              <a:t>几何原本</a:t>
            </a:r>
            <a:r>
              <a:rPr lang="en-US" altLang="zh-CN" sz="2400" dirty="0">
                <a:solidFill>
                  <a:schemeClr val="tx2"/>
                </a:solidFill>
                <a:latin typeface="微软雅黑" panose="020B0503020204020204" pitchFamily="34" charset="-122"/>
                <a:ea typeface="微软雅黑" panose="020B0503020204020204" pitchFamily="34" charset="-122"/>
              </a:rPr>
              <a:t>》</a:t>
            </a:r>
            <a:r>
              <a:rPr lang="zh-CN" altLang="en-US" sz="2400" dirty="0">
                <a:solidFill>
                  <a:schemeClr val="tx2"/>
                </a:solidFill>
                <a:latin typeface="微软雅黑" panose="020B0503020204020204" pitchFamily="34" charset="-122"/>
                <a:ea typeface="微软雅黑" panose="020B0503020204020204" pitchFamily="34" charset="-122"/>
              </a:rPr>
              <a:t>（第</a:t>
            </a:r>
            <a:r>
              <a:rPr lang="en-US" altLang="zh-CN" sz="2400" dirty="0">
                <a:solidFill>
                  <a:schemeClr val="tx2"/>
                </a:solidFill>
                <a:latin typeface="微软雅黑" panose="020B0503020204020204" pitchFamily="34" charset="-122"/>
                <a:ea typeface="微软雅黑" panose="020B0503020204020204" pitchFamily="34" charset="-122"/>
              </a:rPr>
              <a:t>VII</a:t>
            </a:r>
            <a:r>
              <a:rPr lang="zh-CN" altLang="en-US" sz="2400" dirty="0">
                <a:solidFill>
                  <a:schemeClr val="tx2"/>
                </a:solidFill>
                <a:latin typeface="微软雅黑" panose="020B0503020204020204" pitchFamily="34" charset="-122"/>
                <a:ea typeface="微软雅黑" panose="020B0503020204020204" pitchFamily="34" charset="-122"/>
              </a:rPr>
              <a:t>卷，命题</a:t>
            </a:r>
            <a:r>
              <a:rPr lang="en-US" altLang="zh-CN" sz="2400" dirty="0" err="1">
                <a:solidFill>
                  <a:schemeClr val="tx2"/>
                </a:solidFill>
                <a:latin typeface="微软雅黑" panose="020B0503020204020204" pitchFamily="34" charset="-122"/>
                <a:ea typeface="微软雅黑" panose="020B0503020204020204" pitchFamily="34" charset="-122"/>
              </a:rPr>
              <a:t>i</a:t>
            </a:r>
            <a:r>
              <a:rPr lang="zh-CN" altLang="en-US" sz="2400" dirty="0">
                <a:solidFill>
                  <a:schemeClr val="tx2"/>
                </a:solidFill>
                <a:latin typeface="微软雅黑" panose="020B0503020204020204" pitchFamily="34" charset="-122"/>
                <a:ea typeface="微软雅黑" panose="020B0503020204020204" pitchFamily="34" charset="-122"/>
              </a:rPr>
              <a:t>和</a:t>
            </a:r>
            <a:r>
              <a:rPr lang="en-US" altLang="zh-CN" sz="2400" dirty="0">
                <a:solidFill>
                  <a:schemeClr val="tx2"/>
                </a:solidFill>
                <a:latin typeface="微软雅黑" panose="020B0503020204020204" pitchFamily="34" charset="-122"/>
                <a:ea typeface="微软雅黑" panose="020B0503020204020204" pitchFamily="34" charset="-122"/>
              </a:rPr>
              <a:t>ii</a:t>
            </a:r>
            <a:r>
              <a:rPr lang="zh-CN" altLang="en-US" sz="2400" dirty="0">
                <a:solidFill>
                  <a:schemeClr val="tx2"/>
                </a:solidFill>
                <a:latin typeface="微软雅黑" panose="020B0503020204020204" pitchFamily="34" charset="-122"/>
                <a:ea typeface="微软雅黑" panose="020B0503020204020204" pitchFamily="34" charset="-122"/>
              </a:rPr>
              <a:t>）中，而在中国则可以追溯至东汉出现的</a:t>
            </a:r>
            <a:r>
              <a:rPr lang="en-US" altLang="zh-CN" sz="2400" dirty="0">
                <a:solidFill>
                  <a:schemeClr val="tx2"/>
                </a:solidFill>
                <a:latin typeface="微软雅黑" panose="020B0503020204020204" pitchFamily="34" charset="-122"/>
                <a:ea typeface="微软雅黑" panose="020B0503020204020204" pitchFamily="34" charset="-122"/>
              </a:rPr>
              <a:t>《</a:t>
            </a:r>
            <a:r>
              <a:rPr lang="zh-CN" altLang="en-US" sz="2400" dirty="0">
                <a:solidFill>
                  <a:schemeClr val="tx2"/>
                </a:solidFill>
                <a:latin typeface="微软雅黑" panose="020B0503020204020204" pitchFamily="34" charset="-122"/>
                <a:ea typeface="微软雅黑" panose="020B0503020204020204" pitchFamily="34" charset="-122"/>
              </a:rPr>
              <a:t>九章算术</a:t>
            </a:r>
            <a:r>
              <a:rPr lang="en-US" altLang="zh-CN" sz="2400" dirty="0">
                <a:solidFill>
                  <a:schemeClr val="tx2"/>
                </a:solidFill>
                <a:latin typeface="微软雅黑" panose="020B0503020204020204" pitchFamily="34" charset="-122"/>
                <a:ea typeface="微软雅黑" panose="020B0503020204020204" pitchFamily="34" charset="-122"/>
              </a:rPr>
              <a:t>》</a:t>
            </a:r>
            <a:r>
              <a:rPr lang="zh-CN" altLang="en-US" sz="2400" dirty="0">
                <a:solidFill>
                  <a:schemeClr val="tx2"/>
                </a:solidFill>
                <a:latin typeface="微软雅黑" panose="020B0503020204020204" pitchFamily="34" charset="-122"/>
                <a:ea typeface="微软雅黑" panose="020B0503020204020204" pitchFamily="34" charset="-122"/>
              </a:rPr>
              <a:t>。</a:t>
            </a:r>
          </a:p>
        </p:txBody>
      </p:sp>
      <p:pic>
        <p:nvPicPr>
          <p:cNvPr id="8" name="Picture 2">
            <a:extLst>
              <a:ext uri="{FF2B5EF4-FFF2-40B4-BE49-F238E27FC236}">
                <a16:creationId xmlns:a16="http://schemas.microsoft.com/office/drawing/2014/main" id="{5257DE59-26C7-43D2-9687-AC1B5A6850E0}"/>
              </a:ext>
            </a:extLst>
          </p:cNvPr>
          <p:cNvPicPr>
            <a:picLocks noChangeAspect="1" noChangeArrowheads="1"/>
          </p:cNvPicPr>
          <p:nvPr/>
        </p:nvPicPr>
        <p:blipFill>
          <a:blip r:embed="rId2" cstate="print"/>
          <a:srcRect/>
          <a:stretch>
            <a:fillRect/>
          </a:stretch>
        </p:blipFill>
        <p:spPr bwMode="auto">
          <a:xfrm>
            <a:off x="487482" y="3080808"/>
            <a:ext cx="7242863" cy="1255844"/>
          </a:xfrm>
          <a:prstGeom prst="rect">
            <a:avLst/>
          </a:prstGeom>
          <a:ln>
            <a:noFill/>
          </a:ln>
          <a:effectLst>
            <a:outerShdw blurRad="292100" dist="139700" dir="2700000" algn="tl" rotWithShape="0">
              <a:srgbClr val="333333">
                <a:alpha val="65000"/>
              </a:srgbClr>
            </a:outerShdw>
          </a:effectLst>
        </p:spPr>
      </p:pic>
      <p:pic>
        <p:nvPicPr>
          <p:cNvPr id="26626" name="Picture 2" descr="https://upload.wikimedia.org/wikipedia/commons/e/e2/Euclidean_algorithm_252_105_animation_flipped.gif">
            <a:extLst>
              <a:ext uri="{FF2B5EF4-FFF2-40B4-BE49-F238E27FC236}">
                <a16:creationId xmlns:a16="http://schemas.microsoft.com/office/drawing/2014/main" id="{8E37895D-2BFE-4A5D-8BBE-43A61180F00C}"/>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8526490" y="242932"/>
            <a:ext cx="1573682" cy="5114466"/>
          </a:xfrm>
          <a:prstGeom prst="rect">
            <a:avLst/>
          </a:prstGeom>
          <a:noFill/>
          <a:extLst>
            <a:ext uri="{909E8E84-426E-40DD-AFC4-6F175D3DCCD1}">
              <a14:hiddenFill xmlns:a14="http://schemas.microsoft.com/office/drawing/2010/main">
                <a:solidFill>
                  <a:srgbClr val="FFFFFF"/>
                </a:solidFill>
              </a14:hiddenFill>
            </a:ext>
          </a:extLst>
        </p:spPr>
      </p:pic>
      <p:sp>
        <p:nvSpPr>
          <p:cNvPr id="5" name="对话气泡: 矩形 4">
            <a:extLst>
              <a:ext uri="{FF2B5EF4-FFF2-40B4-BE49-F238E27FC236}">
                <a16:creationId xmlns:a16="http://schemas.microsoft.com/office/drawing/2014/main" id="{7FFD9B47-B91A-4E0B-A797-EC61E1D375A6}"/>
              </a:ext>
            </a:extLst>
          </p:cNvPr>
          <p:cNvSpPr/>
          <p:nvPr/>
        </p:nvSpPr>
        <p:spPr>
          <a:xfrm>
            <a:off x="3051673" y="5182248"/>
            <a:ext cx="4028174" cy="1255844"/>
          </a:xfrm>
          <a:prstGeom prst="wedgeRectCallout">
            <a:avLst>
              <a:gd name="adj1" fmla="val 59895"/>
              <a:gd name="adj2" fmla="val -49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1" dirty="0">
                <a:latin typeface="微软雅黑" panose="020B0503020204020204" pitchFamily="34" charset="-122"/>
                <a:ea typeface="微软雅黑" panose="020B0503020204020204" pitchFamily="34" charset="-122"/>
              </a:rPr>
              <a:t>两条线段长分别可表示</a:t>
            </a:r>
            <a:r>
              <a:rPr lang="en-US" altLang="zh-CN" sz="1400" i="1" dirty="0">
                <a:latin typeface="微软雅黑" panose="020B0503020204020204" pitchFamily="34" charset="-122"/>
                <a:ea typeface="微软雅黑" panose="020B0503020204020204" pitchFamily="34" charset="-122"/>
              </a:rPr>
              <a:t>252</a:t>
            </a:r>
            <a:r>
              <a:rPr lang="zh-CN" altLang="en-US" sz="1400" i="1" dirty="0">
                <a:latin typeface="微软雅黑" panose="020B0503020204020204" pitchFamily="34" charset="-122"/>
                <a:ea typeface="微软雅黑" panose="020B0503020204020204" pitchFamily="34" charset="-122"/>
              </a:rPr>
              <a:t>和</a:t>
            </a:r>
            <a:r>
              <a:rPr lang="en-US" altLang="zh-CN" sz="1400" i="1" dirty="0">
                <a:latin typeface="微软雅黑" panose="020B0503020204020204" pitchFamily="34" charset="-122"/>
                <a:ea typeface="微软雅黑" panose="020B0503020204020204" pitchFamily="34" charset="-122"/>
              </a:rPr>
              <a:t>105</a:t>
            </a:r>
          </a:p>
          <a:p>
            <a:pPr algn="ctr"/>
            <a:r>
              <a:rPr lang="zh-CN" altLang="en-US" sz="1400" i="1" dirty="0">
                <a:latin typeface="微软雅黑" panose="020B0503020204020204" pitchFamily="34" charset="-122"/>
                <a:ea typeface="微软雅黑" panose="020B0503020204020204" pitchFamily="34" charset="-122"/>
              </a:rPr>
              <a:t>则其中每一小分段长代表最大公约数</a:t>
            </a:r>
            <a:r>
              <a:rPr lang="en-US" altLang="zh-CN" sz="1400" i="1" dirty="0">
                <a:latin typeface="微软雅黑" panose="020B0503020204020204" pitchFamily="34" charset="-122"/>
                <a:ea typeface="微软雅黑" panose="020B0503020204020204" pitchFamily="34" charset="-122"/>
              </a:rPr>
              <a:t>21</a:t>
            </a:r>
            <a:r>
              <a:rPr lang="zh-CN" altLang="en-US" sz="1400" i="1" dirty="0">
                <a:latin typeface="微软雅黑" panose="020B0503020204020204" pitchFamily="34" charset="-122"/>
                <a:ea typeface="微软雅黑" panose="020B0503020204020204" pitchFamily="34" charset="-122"/>
              </a:rPr>
              <a:t>。只要辗转地从大数中减去小数</a:t>
            </a:r>
            <a:endParaRPr lang="en-US" altLang="zh-CN" sz="1400" i="1" dirty="0">
              <a:latin typeface="微软雅黑" panose="020B0503020204020204" pitchFamily="34" charset="-122"/>
              <a:ea typeface="微软雅黑" panose="020B0503020204020204" pitchFamily="34" charset="-122"/>
            </a:endParaRPr>
          </a:p>
          <a:p>
            <a:pPr algn="ctr"/>
            <a:r>
              <a:rPr lang="zh-CN" altLang="en-US" sz="1400" i="1" dirty="0">
                <a:latin typeface="微软雅黑" panose="020B0503020204020204" pitchFamily="34" charset="-122"/>
                <a:ea typeface="微软雅黑" panose="020B0503020204020204" pitchFamily="34" charset="-122"/>
              </a:rPr>
              <a:t>直到其中一段的长度为</a:t>
            </a:r>
            <a:r>
              <a:rPr lang="en-US" altLang="zh-CN" sz="1400" i="1" dirty="0">
                <a:latin typeface="微软雅黑" panose="020B0503020204020204" pitchFamily="34" charset="-122"/>
                <a:ea typeface="微软雅黑" panose="020B0503020204020204" pitchFamily="34" charset="-122"/>
              </a:rPr>
              <a:t>0</a:t>
            </a:r>
          </a:p>
          <a:p>
            <a:pPr algn="ctr"/>
            <a:r>
              <a:rPr lang="zh-CN" altLang="en-US" sz="1400" i="1" dirty="0">
                <a:latin typeface="微软雅黑" panose="020B0503020204020204" pitchFamily="34" charset="-122"/>
                <a:ea typeface="微软雅黑" panose="020B0503020204020204" pitchFamily="34" charset="-122"/>
              </a:rPr>
              <a:t>此时剩下的一条线段的长度就是最大公因数。</a:t>
            </a:r>
          </a:p>
        </p:txBody>
      </p:sp>
    </p:spTree>
    <p:extLst>
      <p:ext uri="{BB962C8B-B14F-4D97-AF65-F5344CB8AC3E}">
        <p14:creationId xmlns:p14="http://schemas.microsoft.com/office/powerpoint/2010/main" val="312177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a:t>排序算法</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sp>
        <p:nvSpPr>
          <p:cNvPr id="9" name="内容占位符 2">
            <a:extLst>
              <a:ext uri="{FF2B5EF4-FFF2-40B4-BE49-F238E27FC236}">
                <a16:creationId xmlns:a16="http://schemas.microsoft.com/office/drawing/2014/main" id="{6F92F031-DB56-4F00-ACD5-2DD16627ED30}"/>
              </a:ext>
            </a:extLst>
          </p:cNvPr>
          <p:cNvSpPr txBox="1">
            <a:spLocks/>
          </p:cNvSpPr>
          <p:nvPr/>
        </p:nvSpPr>
        <p:spPr>
          <a:xfrm>
            <a:off x="609599" y="834146"/>
            <a:ext cx="10903027" cy="47514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3200" dirty="0">
                <a:solidFill>
                  <a:srgbClr val="C00000"/>
                </a:solidFill>
                <a:latin typeface="Calibri" panose="020F0502020204030204" pitchFamily="34" charset="0"/>
                <a:ea typeface="黑体" panose="02010609060101010101" pitchFamily="49" charset="-122"/>
              </a:rPr>
              <a:t>排序（</a:t>
            </a:r>
            <a:r>
              <a:rPr lang="en-US" altLang="zh-CN" sz="3200" dirty="0">
                <a:solidFill>
                  <a:srgbClr val="C00000"/>
                </a:solidFill>
                <a:latin typeface="Calibri" panose="020F0502020204030204" pitchFamily="34" charset="0"/>
                <a:ea typeface="黑体" panose="02010609060101010101" pitchFamily="49" charset="-122"/>
              </a:rPr>
              <a:t>Sort</a:t>
            </a:r>
            <a:r>
              <a:rPr lang="zh-CN" altLang="en-US" sz="3200" dirty="0">
                <a:solidFill>
                  <a:srgbClr val="C00000"/>
                </a:solidFill>
                <a:latin typeface="Calibri" panose="020F0502020204030204" pitchFamily="34" charset="0"/>
                <a:ea typeface="黑体" panose="02010609060101010101" pitchFamily="49" charset="-122"/>
              </a:rPr>
              <a:t>）</a:t>
            </a:r>
            <a:r>
              <a:rPr lang="zh-CN" altLang="en-US" sz="3200" dirty="0">
                <a:latin typeface="Calibri" panose="020F0502020204030204" pitchFamily="34" charset="0"/>
                <a:ea typeface="黑体" panose="02010609060101010101" pitchFamily="49" charset="-122"/>
              </a:rPr>
              <a:t>是指对一些数据的重新组织，使得数据由大到小（降序）或者由小到大（升序）存储。排序是很一种基本的要求。</a:t>
            </a:r>
          </a:p>
          <a:p>
            <a:pPr>
              <a:lnSpc>
                <a:spcPct val="110000"/>
              </a:lnSpc>
            </a:pPr>
            <a:r>
              <a:rPr lang="zh-CN" altLang="en-US" sz="3200" dirty="0">
                <a:latin typeface="Calibri" panose="020F0502020204030204" pitchFamily="34" charset="0"/>
                <a:ea typeface="黑体" panose="02010609060101010101" pitchFamily="49" charset="-122"/>
              </a:rPr>
              <a:t>我们所感兴趣的是如何寻找到一个好（计算速度快或占用内存少）的办法来进行排序。</a:t>
            </a:r>
            <a:endParaRPr lang="en-US" altLang="zh-CN" sz="3200" dirty="0">
              <a:latin typeface="Calibri" panose="020F0502020204030204" pitchFamily="34" charset="0"/>
              <a:ea typeface="黑体" panose="02010609060101010101" pitchFamily="49" charset="-122"/>
            </a:endParaRPr>
          </a:p>
          <a:p>
            <a:pPr lvl="1">
              <a:lnSpc>
                <a:spcPct val="110000"/>
              </a:lnSpc>
            </a:pPr>
            <a:r>
              <a:rPr lang="zh-CN" altLang="en-US" sz="2800" dirty="0">
                <a:latin typeface="Calibri" panose="020F0502020204030204" pitchFamily="34" charset="0"/>
                <a:ea typeface="黑体" panose="02010609060101010101" pitchFamily="49" charset="-122"/>
              </a:rPr>
              <a:t>插入排序</a:t>
            </a:r>
          </a:p>
          <a:p>
            <a:pPr lvl="1">
              <a:lnSpc>
                <a:spcPct val="110000"/>
              </a:lnSpc>
            </a:pPr>
            <a:r>
              <a:rPr lang="zh-CN" altLang="en-US" sz="2800" dirty="0">
                <a:latin typeface="Calibri" panose="020F0502020204030204" pitchFamily="34" charset="0"/>
                <a:ea typeface="黑体" panose="02010609060101010101" pitchFamily="49" charset="-122"/>
              </a:rPr>
              <a:t>选择排序</a:t>
            </a:r>
          </a:p>
          <a:p>
            <a:pPr>
              <a:lnSpc>
                <a:spcPct val="110000"/>
              </a:lnSpc>
            </a:pPr>
            <a:endParaRPr lang="zh-CN" altLang="en-US" sz="3200" dirty="0">
              <a:latin typeface="Calibri" panose="020F0502020204030204" pitchFamily="34" charset="0"/>
              <a:ea typeface="黑体" panose="02010609060101010101" pitchFamily="49" charset="-122"/>
            </a:endParaRPr>
          </a:p>
          <a:p>
            <a:pPr>
              <a:lnSpc>
                <a:spcPct val="110000"/>
              </a:lnSpc>
            </a:pPr>
            <a:endParaRPr lang="zh-CN" altLang="en-US" sz="3200"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070866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排序算法</a:t>
            </a:r>
            <a:r>
              <a:rPr lang="en-US" altLang="zh-CN" dirty="0"/>
              <a:t>——</a:t>
            </a:r>
            <a:r>
              <a:rPr lang="zh-CN" altLang="en-US" dirty="0"/>
              <a:t>插入排序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sp>
        <p:nvSpPr>
          <p:cNvPr id="3" name="矩形 2">
            <a:extLst>
              <a:ext uri="{FF2B5EF4-FFF2-40B4-BE49-F238E27FC236}">
                <a16:creationId xmlns:a16="http://schemas.microsoft.com/office/drawing/2014/main" id="{B0F21799-F6B5-4D87-B75C-D89CC9B7C686}"/>
              </a:ext>
            </a:extLst>
          </p:cNvPr>
          <p:cNvSpPr/>
          <p:nvPr/>
        </p:nvSpPr>
        <p:spPr>
          <a:xfrm>
            <a:off x="924039" y="919241"/>
            <a:ext cx="10343921" cy="1200329"/>
          </a:xfrm>
          <a:prstGeom prst="rect">
            <a:avLst/>
          </a:prstGeom>
        </p:spPr>
        <p:txBody>
          <a:bodyPr wrap="square">
            <a:spAutoFit/>
          </a:bodyPr>
          <a:lstStyle/>
          <a:p>
            <a:r>
              <a:rPr lang="zh-CN" altLang="en-US" sz="2400" dirty="0">
                <a:solidFill>
                  <a:schemeClr val="tx2"/>
                </a:solidFill>
                <a:latin typeface="Calibri" panose="020F0502020204030204" pitchFamily="34" charset="0"/>
                <a:ea typeface="黑体" panose="02010609060101010101" pitchFamily="49" charset="-122"/>
              </a:rPr>
              <a:t>插入排序（</a:t>
            </a:r>
            <a:r>
              <a:rPr lang="en-US" altLang="zh-CN" sz="2400" dirty="0">
                <a:solidFill>
                  <a:schemeClr val="tx2"/>
                </a:solidFill>
                <a:latin typeface="Calibri" panose="020F0502020204030204" pitchFamily="34" charset="0"/>
                <a:ea typeface="黑体" panose="02010609060101010101" pitchFamily="49" charset="-122"/>
              </a:rPr>
              <a:t>Insertion Sort</a:t>
            </a:r>
            <a:r>
              <a:rPr lang="zh-CN" altLang="en-US" sz="2400" dirty="0">
                <a:solidFill>
                  <a:schemeClr val="tx2"/>
                </a:solidFill>
                <a:latin typeface="Calibri" panose="020F0502020204030204" pitchFamily="34" charset="0"/>
                <a:ea typeface="黑体" panose="02010609060101010101" pitchFamily="49" charset="-122"/>
              </a:rPr>
              <a:t>）是一种简单直观的排序算法。</a:t>
            </a:r>
            <a:endParaRPr lang="en-US" altLang="zh-CN" sz="2400" dirty="0">
              <a:solidFill>
                <a:schemeClr val="tx2"/>
              </a:solidFill>
              <a:latin typeface="Calibri" panose="020F0502020204030204" pitchFamily="34" charset="0"/>
              <a:ea typeface="黑体" panose="02010609060101010101" pitchFamily="49" charset="-122"/>
            </a:endParaRPr>
          </a:p>
          <a:p>
            <a:r>
              <a:rPr lang="zh-CN" altLang="en-US" sz="2400" dirty="0">
                <a:solidFill>
                  <a:schemeClr val="tx2"/>
                </a:solidFill>
                <a:latin typeface="Calibri" panose="020F0502020204030204" pitchFamily="34" charset="0"/>
                <a:ea typeface="黑体" panose="02010609060101010101" pitchFamily="49" charset="-122"/>
              </a:rPr>
              <a:t>它的工作原理是通过构建有序序列，对于未排序数据，在已排序序列中从后向前扫描，找到相应位置并插入。</a:t>
            </a:r>
          </a:p>
        </p:txBody>
      </p:sp>
      <p:pic>
        <p:nvPicPr>
          <p:cNvPr id="27650" name="Picture 2" descr="Sorting Algorithm Explained With GIF Animations | Insertion sort,  Algorithm, Bubble sort">
            <a:extLst>
              <a:ext uri="{FF2B5EF4-FFF2-40B4-BE49-F238E27FC236}">
                <a16:creationId xmlns:a16="http://schemas.microsoft.com/office/drawing/2014/main" id="{CCC59366-0715-4312-BE06-2DE3967B6D36}"/>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177304" y="2119570"/>
            <a:ext cx="5837390" cy="3326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09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排序算法</a:t>
            </a:r>
            <a:r>
              <a:rPr lang="en-US" altLang="zh-CN" dirty="0"/>
              <a:t>——</a:t>
            </a:r>
            <a:r>
              <a:rPr lang="zh-CN" altLang="en-US" dirty="0"/>
              <a:t>选择排序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sp>
        <p:nvSpPr>
          <p:cNvPr id="3" name="矩形 2">
            <a:extLst>
              <a:ext uri="{FF2B5EF4-FFF2-40B4-BE49-F238E27FC236}">
                <a16:creationId xmlns:a16="http://schemas.microsoft.com/office/drawing/2014/main" id="{B0F21799-F6B5-4D87-B75C-D89CC9B7C686}"/>
              </a:ext>
            </a:extLst>
          </p:cNvPr>
          <p:cNvSpPr/>
          <p:nvPr/>
        </p:nvSpPr>
        <p:spPr>
          <a:xfrm>
            <a:off x="924039" y="919241"/>
            <a:ext cx="10343921" cy="1569660"/>
          </a:xfrm>
          <a:prstGeom prst="rect">
            <a:avLst/>
          </a:prstGeom>
        </p:spPr>
        <p:txBody>
          <a:bodyPr wrap="square">
            <a:spAutoFit/>
          </a:bodyPr>
          <a:lstStyle/>
          <a:p>
            <a:r>
              <a:rPr lang="zh-CN" altLang="en-US" sz="2400" dirty="0">
                <a:solidFill>
                  <a:schemeClr val="tx2"/>
                </a:solidFill>
                <a:latin typeface="Calibri" panose="020F0502020204030204" pitchFamily="34" charset="0"/>
                <a:ea typeface="黑体" panose="02010609060101010101" pitchFamily="49" charset="-122"/>
              </a:rPr>
              <a:t>选择排序（</a:t>
            </a:r>
            <a:r>
              <a:rPr lang="en-US" altLang="zh-CN" sz="2400" dirty="0">
                <a:solidFill>
                  <a:schemeClr val="tx2"/>
                </a:solidFill>
                <a:latin typeface="Calibri" panose="020F0502020204030204" pitchFamily="34" charset="0"/>
                <a:ea typeface="黑体" panose="02010609060101010101" pitchFamily="49" charset="-122"/>
              </a:rPr>
              <a:t>Selection sort</a:t>
            </a:r>
            <a:r>
              <a:rPr lang="zh-CN" altLang="en-US" sz="2400" dirty="0">
                <a:solidFill>
                  <a:schemeClr val="tx2"/>
                </a:solidFill>
                <a:latin typeface="Calibri" panose="020F0502020204030204" pitchFamily="34" charset="0"/>
                <a:ea typeface="黑体" panose="02010609060101010101" pitchFamily="49" charset="-122"/>
              </a:rPr>
              <a:t>）是一种简单直观的排序算法。它的工作原理如下：</a:t>
            </a:r>
            <a:endParaRPr lang="en-US" altLang="zh-CN" sz="2400" dirty="0">
              <a:solidFill>
                <a:schemeClr val="tx2"/>
              </a:solidFill>
              <a:latin typeface="Calibri" panose="020F0502020204030204" pitchFamily="34" charset="0"/>
              <a:ea typeface="黑体" panose="02010609060101010101" pitchFamily="49" charset="-122"/>
            </a:endParaRPr>
          </a:p>
          <a:p>
            <a:r>
              <a:rPr lang="zh-CN" altLang="en-US" sz="2400" dirty="0">
                <a:solidFill>
                  <a:schemeClr val="tx2"/>
                </a:solidFill>
                <a:latin typeface="Calibri" panose="020F0502020204030204" pitchFamily="34" charset="0"/>
                <a:ea typeface="黑体" panose="02010609060101010101" pitchFamily="49" charset="-122"/>
              </a:rPr>
              <a:t>首先在未排序序列中找到最小元素，存放到排序序列的起始位置；</a:t>
            </a:r>
            <a:endParaRPr lang="en-US" altLang="zh-CN" sz="2400" dirty="0">
              <a:solidFill>
                <a:schemeClr val="tx2"/>
              </a:solidFill>
              <a:latin typeface="Calibri" panose="020F0502020204030204" pitchFamily="34" charset="0"/>
              <a:ea typeface="黑体" panose="02010609060101010101" pitchFamily="49" charset="-122"/>
            </a:endParaRPr>
          </a:p>
          <a:p>
            <a:r>
              <a:rPr lang="zh-CN" altLang="en-US" sz="2400" dirty="0">
                <a:solidFill>
                  <a:schemeClr val="tx2"/>
                </a:solidFill>
                <a:latin typeface="Calibri" panose="020F0502020204030204" pitchFamily="34" charset="0"/>
                <a:ea typeface="黑体" panose="02010609060101010101" pitchFamily="49" charset="-122"/>
              </a:rPr>
              <a:t>然后再从剩余未排序元素中继续寻找最小元素，然后放到已排序序列的末尾；</a:t>
            </a:r>
            <a:endParaRPr lang="en-US" altLang="zh-CN" sz="2400" dirty="0">
              <a:solidFill>
                <a:schemeClr val="tx2"/>
              </a:solidFill>
              <a:latin typeface="Calibri" panose="020F0502020204030204" pitchFamily="34" charset="0"/>
              <a:ea typeface="黑体" panose="02010609060101010101" pitchFamily="49" charset="-122"/>
            </a:endParaRPr>
          </a:p>
          <a:p>
            <a:r>
              <a:rPr lang="zh-CN" altLang="en-US" sz="2400" dirty="0">
                <a:solidFill>
                  <a:schemeClr val="tx2"/>
                </a:solidFill>
                <a:latin typeface="Calibri" panose="020F0502020204030204" pitchFamily="34" charset="0"/>
                <a:ea typeface="黑体" panose="02010609060101010101" pitchFamily="49" charset="-122"/>
              </a:rPr>
              <a:t>以此类推，直到所有元素均排序完毕。</a:t>
            </a:r>
          </a:p>
        </p:txBody>
      </p:sp>
      <p:pic>
        <p:nvPicPr>
          <p:cNvPr id="29698" name="Picture 2" descr="Selection Sort in JavaScript">
            <a:extLst>
              <a:ext uri="{FF2B5EF4-FFF2-40B4-BE49-F238E27FC236}">
                <a16:creationId xmlns:a16="http://schemas.microsoft.com/office/drawing/2014/main" id="{24AE118C-A50F-4C57-9935-862925C0D1AB}"/>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471863" y="2673350"/>
            <a:ext cx="524827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722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a:t>排序算法</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pic>
        <p:nvPicPr>
          <p:cNvPr id="2" name="图片 1">
            <a:extLst>
              <a:ext uri="{FF2B5EF4-FFF2-40B4-BE49-F238E27FC236}">
                <a16:creationId xmlns:a16="http://schemas.microsoft.com/office/drawing/2014/main" id="{BC9FEAEB-9949-4A10-A328-44CB1510914E}"/>
              </a:ext>
            </a:extLst>
          </p:cNvPr>
          <p:cNvPicPr>
            <a:picLocks noChangeAspect="1"/>
          </p:cNvPicPr>
          <p:nvPr/>
        </p:nvPicPr>
        <p:blipFill>
          <a:blip r:embed="rId2"/>
          <a:stretch>
            <a:fillRect/>
          </a:stretch>
        </p:blipFill>
        <p:spPr>
          <a:xfrm>
            <a:off x="439170" y="633577"/>
            <a:ext cx="11609610" cy="5812607"/>
          </a:xfrm>
          <a:prstGeom prst="rect">
            <a:avLst/>
          </a:prstGeom>
        </p:spPr>
      </p:pic>
    </p:spTree>
    <p:extLst>
      <p:ext uri="{BB962C8B-B14F-4D97-AF65-F5344CB8AC3E}">
        <p14:creationId xmlns:p14="http://schemas.microsoft.com/office/powerpoint/2010/main" val="155756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汉诺塔问题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sp>
        <p:nvSpPr>
          <p:cNvPr id="5" name="内容占位符 2">
            <a:extLst>
              <a:ext uri="{FF2B5EF4-FFF2-40B4-BE49-F238E27FC236}">
                <a16:creationId xmlns:a16="http://schemas.microsoft.com/office/drawing/2014/main" id="{B816D756-1935-4064-A94D-D66119DF61DE}"/>
              </a:ext>
            </a:extLst>
          </p:cNvPr>
          <p:cNvSpPr txBox="1">
            <a:spLocks/>
          </p:cNvSpPr>
          <p:nvPr/>
        </p:nvSpPr>
        <p:spPr>
          <a:xfrm>
            <a:off x="469134" y="1200151"/>
            <a:ext cx="11253731" cy="1432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r>
              <a:rPr lang="en-US" altLang="zh-CN" sz="3200">
                <a:latin typeface="Calibri" panose="020F0502020204030204" pitchFamily="34" charset="0"/>
                <a:cs typeface="Calibri" panose="020F0502020204030204" pitchFamily="34" charset="0"/>
              </a:rPr>
              <a:t>How many moves are need to move all the disks to the third peg by moving only one at a time and never placing a disk on top of a smaller one.</a:t>
            </a:r>
            <a:endParaRPr lang="en-US" altLang="zh-CN" sz="3200" dirty="0">
              <a:latin typeface="Calibri" panose="020F0502020204030204" pitchFamily="34" charset="0"/>
              <a:cs typeface="Calibri" panose="020F0502020204030204" pitchFamily="34" charset="0"/>
            </a:endParaRPr>
          </a:p>
        </p:txBody>
      </p:sp>
      <p:sp>
        <p:nvSpPr>
          <p:cNvPr id="6" name="AutoShape 4">
            <a:extLst>
              <a:ext uri="{FF2B5EF4-FFF2-40B4-BE49-F238E27FC236}">
                <a16:creationId xmlns:a16="http://schemas.microsoft.com/office/drawing/2014/main" id="{9A4449CA-F458-4F89-BA0B-7BF733679401}"/>
              </a:ext>
            </a:extLst>
          </p:cNvPr>
          <p:cNvSpPr>
            <a:spLocks noChangeArrowheads="1"/>
          </p:cNvSpPr>
          <p:nvPr/>
        </p:nvSpPr>
        <p:spPr bwMode="auto">
          <a:xfrm>
            <a:off x="1666603" y="4809262"/>
            <a:ext cx="1219200" cy="152400"/>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zh-CN" altLang="en-US"/>
          </a:p>
        </p:txBody>
      </p:sp>
      <p:grpSp>
        <p:nvGrpSpPr>
          <p:cNvPr id="8" name="Group 5">
            <a:extLst>
              <a:ext uri="{FF2B5EF4-FFF2-40B4-BE49-F238E27FC236}">
                <a16:creationId xmlns:a16="http://schemas.microsoft.com/office/drawing/2014/main" id="{6656C865-2B7B-4FE4-8413-287A44FF1FEB}"/>
              </a:ext>
            </a:extLst>
          </p:cNvPr>
          <p:cNvGrpSpPr>
            <a:grpSpLocks/>
          </p:cNvGrpSpPr>
          <p:nvPr/>
        </p:nvGrpSpPr>
        <p:grpSpPr bwMode="auto">
          <a:xfrm>
            <a:off x="1742803" y="4047262"/>
            <a:ext cx="1066800" cy="762000"/>
            <a:chOff x="720" y="2976"/>
            <a:chExt cx="672" cy="480"/>
          </a:xfrm>
        </p:grpSpPr>
        <p:sp>
          <p:nvSpPr>
            <p:cNvPr id="9" name="AutoShape 6">
              <a:extLst>
                <a:ext uri="{FF2B5EF4-FFF2-40B4-BE49-F238E27FC236}">
                  <a16:creationId xmlns:a16="http://schemas.microsoft.com/office/drawing/2014/main" id="{317AE019-9EE3-4AFE-A107-E8F9CC14179E}"/>
                </a:ext>
              </a:extLst>
            </p:cNvPr>
            <p:cNvSpPr>
              <a:spLocks noChangeArrowheads="1"/>
            </p:cNvSpPr>
            <p:nvPr/>
          </p:nvSpPr>
          <p:spPr bwMode="auto">
            <a:xfrm>
              <a:off x="912" y="2976"/>
              <a:ext cx="288" cy="96"/>
            </a:xfrm>
            <a:prstGeom prst="roundRect">
              <a:avLst>
                <a:gd name="adj" fmla="val 16667"/>
              </a:avLst>
            </a:prstGeom>
            <a:solidFill>
              <a:schemeClr val="accent1"/>
            </a:solidFill>
            <a:ln w="9525">
              <a:solidFill>
                <a:schemeClr val="tx1"/>
              </a:solidFill>
              <a:round/>
              <a:headEnd/>
              <a:tailEnd/>
            </a:ln>
            <a:effectLst/>
          </p:spPr>
          <p:txBody>
            <a:bodyPr wrap="none" anchor="ctr"/>
            <a:lstStyle/>
            <a:p>
              <a:endParaRPr lang="zh-CN" altLang="en-US"/>
            </a:p>
          </p:txBody>
        </p:sp>
        <p:sp>
          <p:nvSpPr>
            <p:cNvPr id="10" name="AutoShape 7">
              <a:extLst>
                <a:ext uri="{FF2B5EF4-FFF2-40B4-BE49-F238E27FC236}">
                  <a16:creationId xmlns:a16="http://schemas.microsoft.com/office/drawing/2014/main" id="{64BA362C-31D0-4322-AE92-3A9DABE02687}"/>
                </a:ext>
              </a:extLst>
            </p:cNvPr>
            <p:cNvSpPr>
              <a:spLocks noChangeArrowheads="1"/>
            </p:cNvSpPr>
            <p:nvPr/>
          </p:nvSpPr>
          <p:spPr bwMode="auto">
            <a:xfrm>
              <a:off x="864" y="3072"/>
              <a:ext cx="384" cy="96"/>
            </a:xfrm>
            <a:prstGeom prst="roundRect">
              <a:avLst>
                <a:gd name="adj" fmla="val 16667"/>
              </a:avLst>
            </a:prstGeom>
            <a:solidFill>
              <a:schemeClr val="accent1"/>
            </a:solidFill>
            <a:ln w="9525">
              <a:solidFill>
                <a:schemeClr val="tx1"/>
              </a:solidFill>
              <a:round/>
              <a:headEnd/>
              <a:tailEnd/>
            </a:ln>
            <a:effectLst/>
          </p:spPr>
          <p:txBody>
            <a:bodyPr wrap="none" anchor="ctr"/>
            <a:lstStyle/>
            <a:p>
              <a:endParaRPr lang="zh-CN" altLang="en-US"/>
            </a:p>
          </p:txBody>
        </p:sp>
        <p:sp>
          <p:nvSpPr>
            <p:cNvPr id="11" name="AutoShape 8">
              <a:extLst>
                <a:ext uri="{FF2B5EF4-FFF2-40B4-BE49-F238E27FC236}">
                  <a16:creationId xmlns:a16="http://schemas.microsoft.com/office/drawing/2014/main" id="{009DC24E-8D2A-488E-811C-22FD23886549}"/>
                </a:ext>
              </a:extLst>
            </p:cNvPr>
            <p:cNvSpPr>
              <a:spLocks noChangeArrowheads="1"/>
            </p:cNvSpPr>
            <p:nvPr/>
          </p:nvSpPr>
          <p:spPr bwMode="auto">
            <a:xfrm>
              <a:off x="816" y="3168"/>
              <a:ext cx="480" cy="96"/>
            </a:xfrm>
            <a:prstGeom prst="roundRect">
              <a:avLst>
                <a:gd name="adj" fmla="val 16667"/>
              </a:avLst>
            </a:prstGeom>
            <a:solidFill>
              <a:schemeClr val="accent1"/>
            </a:solidFill>
            <a:ln w="9525">
              <a:solidFill>
                <a:schemeClr val="tx1"/>
              </a:solidFill>
              <a:round/>
              <a:headEnd/>
              <a:tailEnd/>
            </a:ln>
            <a:effectLst/>
          </p:spPr>
          <p:txBody>
            <a:bodyPr wrap="none" anchor="ctr"/>
            <a:lstStyle/>
            <a:p>
              <a:endParaRPr lang="zh-CN" altLang="en-US"/>
            </a:p>
          </p:txBody>
        </p:sp>
        <p:sp>
          <p:nvSpPr>
            <p:cNvPr id="12" name="AutoShape 9">
              <a:extLst>
                <a:ext uri="{FF2B5EF4-FFF2-40B4-BE49-F238E27FC236}">
                  <a16:creationId xmlns:a16="http://schemas.microsoft.com/office/drawing/2014/main" id="{C1A1B20A-EEDD-4B3B-8757-C095476927D1}"/>
                </a:ext>
              </a:extLst>
            </p:cNvPr>
            <p:cNvSpPr>
              <a:spLocks noChangeArrowheads="1"/>
            </p:cNvSpPr>
            <p:nvPr/>
          </p:nvSpPr>
          <p:spPr bwMode="auto">
            <a:xfrm>
              <a:off x="768" y="3264"/>
              <a:ext cx="576" cy="96"/>
            </a:xfrm>
            <a:prstGeom prst="roundRect">
              <a:avLst>
                <a:gd name="adj" fmla="val 16667"/>
              </a:avLst>
            </a:prstGeom>
            <a:solidFill>
              <a:schemeClr val="accent1"/>
            </a:solidFill>
            <a:ln w="9525">
              <a:solidFill>
                <a:schemeClr val="tx1"/>
              </a:solidFill>
              <a:round/>
              <a:headEnd/>
              <a:tailEnd/>
            </a:ln>
            <a:effectLst/>
          </p:spPr>
          <p:txBody>
            <a:bodyPr wrap="none" anchor="ctr"/>
            <a:lstStyle/>
            <a:p>
              <a:endParaRPr lang="zh-CN" altLang="en-US"/>
            </a:p>
          </p:txBody>
        </p:sp>
        <p:sp>
          <p:nvSpPr>
            <p:cNvPr id="13" name="AutoShape 10">
              <a:extLst>
                <a:ext uri="{FF2B5EF4-FFF2-40B4-BE49-F238E27FC236}">
                  <a16:creationId xmlns:a16="http://schemas.microsoft.com/office/drawing/2014/main" id="{501A3792-36A4-4E0B-8BC5-AA41365C191B}"/>
                </a:ext>
              </a:extLst>
            </p:cNvPr>
            <p:cNvSpPr>
              <a:spLocks noChangeArrowheads="1"/>
            </p:cNvSpPr>
            <p:nvPr/>
          </p:nvSpPr>
          <p:spPr bwMode="auto">
            <a:xfrm>
              <a:off x="720" y="3360"/>
              <a:ext cx="672" cy="96"/>
            </a:xfrm>
            <a:prstGeom prst="roundRect">
              <a:avLst>
                <a:gd name="adj" fmla="val 16667"/>
              </a:avLst>
            </a:prstGeom>
            <a:solidFill>
              <a:schemeClr val="accent1"/>
            </a:solidFill>
            <a:ln w="9525">
              <a:solidFill>
                <a:schemeClr val="tx1"/>
              </a:solidFill>
              <a:round/>
              <a:headEnd/>
              <a:tailEnd/>
            </a:ln>
            <a:effectLst/>
          </p:spPr>
          <p:txBody>
            <a:bodyPr wrap="none" anchor="ctr"/>
            <a:lstStyle/>
            <a:p>
              <a:endParaRPr lang="zh-CN" altLang="en-US"/>
            </a:p>
          </p:txBody>
        </p:sp>
      </p:grpSp>
      <p:sp>
        <p:nvSpPr>
          <p:cNvPr id="14" name="Line 11">
            <a:extLst>
              <a:ext uri="{FF2B5EF4-FFF2-40B4-BE49-F238E27FC236}">
                <a16:creationId xmlns:a16="http://schemas.microsoft.com/office/drawing/2014/main" id="{193BF847-1243-46F5-AEB5-8638AB7C8D10}"/>
              </a:ext>
            </a:extLst>
          </p:cNvPr>
          <p:cNvSpPr>
            <a:spLocks noChangeShapeType="1"/>
          </p:cNvSpPr>
          <p:nvPr/>
        </p:nvSpPr>
        <p:spPr bwMode="auto">
          <a:xfrm>
            <a:off x="1285603" y="5037862"/>
            <a:ext cx="4800600" cy="0"/>
          </a:xfrm>
          <a:prstGeom prst="line">
            <a:avLst/>
          </a:prstGeom>
          <a:noFill/>
          <a:ln w="152400" cmpd="thickThin">
            <a:solidFill>
              <a:schemeClr val="tx1"/>
            </a:solidFill>
            <a:round/>
            <a:headEnd/>
            <a:tailEnd/>
          </a:ln>
          <a:effectLst/>
        </p:spPr>
        <p:txBody>
          <a:bodyPr wrap="none"/>
          <a:lstStyle/>
          <a:p>
            <a:endParaRPr lang="zh-CN" altLang="en-US"/>
          </a:p>
        </p:txBody>
      </p:sp>
      <p:sp>
        <p:nvSpPr>
          <p:cNvPr id="15" name="Line 12">
            <a:extLst>
              <a:ext uri="{FF2B5EF4-FFF2-40B4-BE49-F238E27FC236}">
                <a16:creationId xmlns:a16="http://schemas.microsoft.com/office/drawing/2014/main" id="{83745B27-530B-453D-A1F1-279413483ABB}"/>
              </a:ext>
            </a:extLst>
          </p:cNvPr>
          <p:cNvSpPr>
            <a:spLocks noChangeShapeType="1"/>
          </p:cNvSpPr>
          <p:nvPr/>
        </p:nvSpPr>
        <p:spPr bwMode="auto">
          <a:xfrm>
            <a:off x="2276203" y="3666262"/>
            <a:ext cx="0" cy="381000"/>
          </a:xfrm>
          <a:prstGeom prst="line">
            <a:avLst/>
          </a:prstGeom>
          <a:noFill/>
          <a:ln w="50800">
            <a:solidFill>
              <a:srgbClr val="FF6600"/>
            </a:solidFill>
            <a:round/>
            <a:headEnd/>
            <a:tailEnd/>
          </a:ln>
          <a:effectLst/>
        </p:spPr>
        <p:txBody>
          <a:bodyPr wrap="none"/>
          <a:lstStyle/>
          <a:p>
            <a:endParaRPr lang="zh-CN" altLang="en-US"/>
          </a:p>
        </p:txBody>
      </p:sp>
      <p:sp>
        <p:nvSpPr>
          <p:cNvPr id="16" name="Line 13">
            <a:extLst>
              <a:ext uri="{FF2B5EF4-FFF2-40B4-BE49-F238E27FC236}">
                <a16:creationId xmlns:a16="http://schemas.microsoft.com/office/drawing/2014/main" id="{DF6DBEEC-0509-49C8-9577-99EB479FE106}"/>
              </a:ext>
            </a:extLst>
          </p:cNvPr>
          <p:cNvSpPr>
            <a:spLocks noChangeShapeType="1"/>
          </p:cNvSpPr>
          <p:nvPr/>
        </p:nvSpPr>
        <p:spPr bwMode="auto">
          <a:xfrm>
            <a:off x="5324203" y="3666262"/>
            <a:ext cx="0" cy="1295400"/>
          </a:xfrm>
          <a:prstGeom prst="line">
            <a:avLst/>
          </a:prstGeom>
          <a:noFill/>
          <a:ln w="50800">
            <a:solidFill>
              <a:srgbClr val="FF6600"/>
            </a:solidFill>
            <a:round/>
            <a:headEnd/>
            <a:tailEnd/>
          </a:ln>
          <a:effectLst/>
        </p:spPr>
        <p:txBody>
          <a:bodyPr wrap="none"/>
          <a:lstStyle/>
          <a:p>
            <a:endParaRPr lang="zh-CN" altLang="en-US"/>
          </a:p>
        </p:txBody>
      </p:sp>
      <p:sp>
        <p:nvSpPr>
          <p:cNvPr id="17" name="Line 14">
            <a:extLst>
              <a:ext uri="{FF2B5EF4-FFF2-40B4-BE49-F238E27FC236}">
                <a16:creationId xmlns:a16="http://schemas.microsoft.com/office/drawing/2014/main" id="{B882E0CB-5C3D-4482-B5C7-22929175B458}"/>
              </a:ext>
            </a:extLst>
          </p:cNvPr>
          <p:cNvSpPr>
            <a:spLocks noChangeShapeType="1"/>
          </p:cNvSpPr>
          <p:nvPr/>
        </p:nvSpPr>
        <p:spPr bwMode="auto">
          <a:xfrm>
            <a:off x="3876403" y="3666262"/>
            <a:ext cx="0" cy="1295400"/>
          </a:xfrm>
          <a:prstGeom prst="line">
            <a:avLst/>
          </a:prstGeom>
          <a:noFill/>
          <a:ln w="50800">
            <a:solidFill>
              <a:srgbClr val="FF6600"/>
            </a:solidFill>
            <a:round/>
            <a:headEnd/>
            <a:tailEnd/>
          </a:ln>
          <a:effectLst/>
        </p:spPr>
        <p:txBody>
          <a:bodyPr wrap="none"/>
          <a:lstStyle/>
          <a:p>
            <a:endParaRPr lang="zh-CN" altLang="en-US"/>
          </a:p>
        </p:txBody>
      </p:sp>
      <p:grpSp>
        <p:nvGrpSpPr>
          <p:cNvPr id="18" name="Group 15">
            <a:extLst>
              <a:ext uri="{FF2B5EF4-FFF2-40B4-BE49-F238E27FC236}">
                <a16:creationId xmlns:a16="http://schemas.microsoft.com/office/drawing/2014/main" id="{784DFED7-5816-45FE-BEE6-EC15FD695B70}"/>
              </a:ext>
            </a:extLst>
          </p:cNvPr>
          <p:cNvGrpSpPr>
            <a:grpSpLocks/>
          </p:cNvGrpSpPr>
          <p:nvPr/>
        </p:nvGrpSpPr>
        <p:grpSpPr bwMode="auto">
          <a:xfrm>
            <a:off x="3343003" y="4199662"/>
            <a:ext cx="1066800" cy="762000"/>
            <a:chOff x="720" y="2976"/>
            <a:chExt cx="672" cy="480"/>
          </a:xfrm>
        </p:grpSpPr>
        <p:sp>
          <p:nvSpPr>
            <p:cNvPr id="19" name="AutoShape 16">
              <a:extLst>
                <a:ext uri="{FF2B5EF4-FFF2-40B4-BE49-F238E27FC236}">
                  <a16:creationId xmlns:a16="http://schemas.microsoft.com/office/drawing/2014/main" id="{ABB6DD01-7690-49E8-8BA1-9C2064252564}"/>
                </a:ext>
              </a:extLst>
            </p:cNvPr>
            <p:cNvSpPr>
              <a:spLocks noChangeArrowheads="1"/>
            </p:cNvSpPr>
            <p:nvPr/>
          </p:nvSpPr>
          <p:spPr bwMode="auto">
            <a:xfrm>
              <a:off x="912" y="2976"/>
              <a:ext cx="288"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sp>
          <p:nvSpPr>
            <p:cNvPr id="20" name="AutoShape 17">
              <a:extLst>
                <a:ext uri="{FF2B5EF4-FFF2-40B4-BE49-F238E27FC236}">
                  <a16:creationId xmlns:a16="http://schemas.microsoft.com/office/drawing/2014/main" id="{F7E74ECB-9446-4CA1-B6DE-5C3627C12A3C}"/>
                </a:ext>
              </a:extLst>
            </p:cNvPr>
            <p:cNvSpPr>
              <a:spLocks noChangeArrowheads="1"/>
            </p:cNvSpPr>
            <p:nvPr/>
          </p:nvSpPr>
          <p:spPr bwMode="auto">
            <a:xfrm>
              <a:off x="864" y="3072"/>
              <a:ext cx="384"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sp>
          <p:nvSpPr>
            <p:cNvPr id="21" name="AutoShape 18">
              <a:extLst>
                <a:ext uri="{FF2B5EF4-FFF2-40B4-BE49-F238E27FC236}">
                  <a16:creationId xmlns:a16="http://schemas.microsoft.com/office/drawing/2014/main" id="{AC98C2BA-8A61-4069-86D1-D9C742F5FAF0}"/>
                </a:ext>
              </a:extLst>
            </p:cNvPr>
            <p:cNvSpPr>
              <a:spLocks noChangeArrowheads="1"/>
            </p:cNvSpPr>
            <p:nvPr/>
          </p:nvSpPr>
          <p:spPr bwMode="auto">
            <a:xfrm>
              <a:off x="816" y="3168"/>
              <a:ext cx="480"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sp>
          <p:nvSpPr>
            <p:cNvPr id="22" name="AutoShape 19">
              <a:extLst>
                <a:ext uri="{FF2B5EF4-FFF2-40B4-BE49-F238E27FC236}">
                  <a16:creationId xmlns:a16="http://schemas.microsoft.com/office/drawing/2014/main" id="{07AD5A67-46C8-4F06-8DFB-CA54523705EA}"/>
                </a:ext>
              </a:extLst>
            </p:cNvPr>
            <p:cNvSpPr>
              <a:spLocks noChangeArrowheads="1"/>
            </p:cNvSpPr>
            <p:nvPr/>
          </p:nvSpPr>
          <p:spPr bwMode="auto">
            <a:xfrm>
              <a:off x="768" y="3264"/>
              <a:ext cx="576"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sp>
          <p:nvSpPr>
            <p:cNvPr id="23" name="AutoShape 20">
              <a:extLst>
                <a:ext uri="{FF2B5EF4-FFF2-40B4-BE49-F238E27FC236}">
                  <a16:creationId xmlns:a16="http://schemas.microsoft.com/office/drawing/2014/main" id="{FA516912-A973-46C0-946E-58EA47434DCD}"/>
                </a:ext>
              </a:extLst>
            </p:cNvPr>
            <p:cNvSpPr>
              <a:spLocks noChangeArrowheads="1"/>
            </p:cNvSpPr>
            <p:nvPr/>
          </p:nvSpPr>
          <p:spPr bwMode="auto">
            <a:xfrm>
              <a:off x="720" y="3360"/>
              <a:ext cx="672"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grpSp>
      <p:sp>
        <p:nvSpPr>
          <p:cNvPr id="24" name="AutoShape 21">
            <a:extLst>
              <a:ext uri="{FF2B5EF4-FFF2-40B4-BE49-F238E27FC236}">
                <a16:creationId xmlns:a16="http://schemas.microsoft.com/office/drawing/2014/main" id="{53A691DD-7F61-4255-B90D-3835B0C25605}"/>
              </a:ext>
            </a:extLst>
          </p:cNvPr>
          <p:cNvSpPr>
            <a:spLocks noChangeArrowheads="1"/>
          </p:cNvSpPr>
          <p:nvPr/>
        </p:nvSpPr>
        <p:spPr bwMode="auto">
          <a:xfrm>
            <a:off x="4714603" y="4809262"/>
            <a:ext cx="1219200" cy="152400"/>
          </a:xfrm>
          <a:prstGeom prst="roundRect">
            <a:avLst>
              <a:gd name="adj" fmla="val 16667"/>
            </a:avLst>
          </a:prstGeom>
          <a:solidFill>
            <a:srgbClr val="FF0000">
              <a:alpha val="50000"/>
            </a:srgbClr>
          </a:solidFill>
          <a:ln w="9525">
            <a:solidFill>
              <a:schemeClr val="tx1"/>
            </a:solidFill>
            <a:prstDash val="dash"/>
            <a:round/>
            <a:headEnd/>
            <a:tailEnd/>
          </a:ln>
          <a:effectLst/>
        </p:spPr>
        <p:txBody>
          <a:bodyPr wrap="none" anchor="ctr"/>
          <a:lstStyle/>
          <a:p>
            <a:endParaRPr lang="zh-CN" altLang="en-US"/>
          </a:p>
        </p:txBody>
      </p:sp>
      <p:grpSp>
        <p:nvGrpSpPr>
          <p:cNvPr id="25" name="Group 22">
            <a:extLst>
              <a:ext uri="{FF2B5EF4-FFF2-40B4-BE49-F238E27FC236}">
                <a16:creationId xmlns:a16="http://schemas.microsoft.com/office/drawing/2014/main" id="{3A3DC1F8-C00D-4DAC-BE01-EC46E01128B2}"/>
              </a:ext>
            </a:extLst>
          </p:cNvPr>
          <p:cNvGrpSpPr>
            <a:grpSpLocks/>
          </p:cNvGrpSpPr>
          <p:nvPr/>
        </p:nvGrpSpPr>
        <p:grpSpPr bwMode="auto">
          <a:xfrm>
            <a:off x="4790803" y="4047262"/>
            <a:ext cx="1066800" cy="762000"/>
            <a:chOff x="720" y="2976"/>
            <a:chExt cx="672" cy="480"/>
          </a:xfrm>
        </p:grpSpPr>
        <p:sp>
          <p:nvSpPr>
            <p:cNvPr id="26" name="AutoShape 23">
              <a:extLst>
                <a:ext uri="{FF2B5EF4-FFF2-40B4-BE49-F238E27FC236}">
                  <a16:creationId xmlns:a16="http://schemas.microsoft.com/office/drawing/2014/main" id="{6AF2364A-E03E-40BB-BDAF-E0FE401818AD}"/>
                </a:ext>
              </a:extLst>
            </p:cNvPr>
            <p:cNvSpPr>
              <a:spLocks noChangeArrowheads="1"/>
            </p:cNvSpPr>
            <p:nvPr/>
          </p:nvSpPr>
          <p:spPr bwMode="auto">
            <a:xfrm>
              <a:off x="912" y="2976"/>
              <a:ext cx="288"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sp>
          <p:nvSpPr>
            <p:cNvPr id="27" name="AutoShape 24">
              <a:extLst>
                <a:ext uri="{FF2B5EF4-FFF2-40B4-BE49-F238E27FC236}">
                  <a16:creationId xmlns:a16="http://schemas.microsoft.com/office/drawing/2014/main" id="{A99AB31C-F44D-49B8-9DDF-D6CEFC5DE133}"/>
                </a:ext>
              </a:extLst>
            </p:cNvPr>
            <p:cNvSpPr>
              <a:spLocks noChangeArrowheads="1"/>
            </p:cNvSpPr>
            <p:nvPr/>
          </p:nvSpPr>
          <p:spPr bwMode="auto">
            <a:xfrm>
              <a:off x="864" y="3072"/>
              <a:ext cx="384"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sp>
          <p:nvSpPr>
            <p:cNvPr id="28" name="AutoShape 25">
              <a:extLst>
                <a:ext uri="{FF2B5EF4-FFF2-40B4-BE49-F238E27FC236}">
                  <a16:creationId xmlns:a16="http://schemas.microsoft.com/office/drawing/2014/main" id="{8F88D7F0-BFB4-4C38-B02F-3098AF1A7B60}"/>
                </a:ext>
              </a:extLst>
            </p:cNvPr>
            <p:cNvSpPr>
              <a:spLocks noChangeArrowheads="1"/>
            </p:cNvSpPr>
            <p:nvPr/>
          </p:nvSpPr>
          <p:spPr bwMode="auto">
            <a:xfrm>
              <a:off x="816" y="3168"/>
              <a:ext cx="480"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sp>
          <p:nvSpPr>
            <p:cNvPr id="29" name="AutoShape 26">
              <a:extLst>
                <a:ext uri="{FF2B5EF4-FFF2-40B4-BE49-F238E27FC236}">
                  <a16:creationId xmlns:a16="http://schemas.microsoft.com/office/drawing/2014/main" id="{1ED50C75-B439-4D05-9A40-C25E4FDBCE24}"/>
                </a:ext>
              </a:extLst>
            </p:cNvPr>
            <p:cNvSpPr>
              <a:spLocks noChangeArrowheads="1"/>
            </p:cNvSpPr>
            <p:nvPr/>
          </p:nvSpPr>
          <p:spPr bwMode="auto">
            <a:xfrm>
              <a:off x="768" y="3264"/>
              <a:ext cx="576"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sp>
          <p:nvSpPr>
            <p:cNvPr id="30" name="AutoShape 27">
              <a:extLst>
                <a:ext uri="{FF2B5EF4-FFF2-40B4-BE49-F238E27FC236}">
                  <a16:creationId xmlns:a16="http://schemas.microsoft.com/office/drawing/2014/main" id="{2118B3A2-D7C5-49F0-9750-56E18AF45B9E}"/>
                </a:ext>
              </a:extLst>
            </p:cNvPr>
            <p:cNvSpPr>
              <a:spLocks noChangeArrowheads="1"/>
            </p:cNvSpPr>
            <p:nvPr/>
          </p:nvSpPr>
          <p:spPr bwMode="auto">
            <a:xfrm>
              <a:off x="720" y="3360"/>
              <a:ext cx="672" cy="96"/>
            </a:xfrm>
            <a:prstGeom prst="roundRect">
              <a:avLst>
                <a:gd name="adj" fmla="val 16667"/>
              </a:avLst>
            </a:prstGeom>
            <a:solidFill>
              <a:schemeClr val="accent1">
                <a:alpha val="50000"/>
              </a:schemeClr>
            </a:solidFill>
            <a:ln w="9525">
              <a:solidFill>
                <a:schemeClr val="tx1"/>
              </a:solidFill>
              <a:prstDash val="dash"/>
              <a:round/>
              <a:headEnd/>
              <a:tailEnd/>
            </a:ln>
            <a:effectLst/>
          </p:spPr>
          <p:txBody>
            <a:bodyPr wrap="none" anchor="ctr"/>
            <a:lstStyle/>
            <a:p>
              <a:endParaRPr lang="zh-CN" altLang="en-US"/>
            </a:p>
          </p:txBody>
        </p:sp>
      </p:grpSp>
      <p:sp>
        <p:nvSpPr>
          <p:cNvPr id="31" name="TextBox 28">
            <a:extLst>
              <a:ext uri="{FF2B5EF4-FFF2-40B4-BE49-F238E27FC236}">
                <a16:creationId xmlns:a16="http://schemas.microsoft.com/office/drawing/2014/main" id="{9645A063-85EE-4531-8A04-C1B504C5DCCD}"/>
              </a:ext>
            </a:extLst>
          </p:cNvPr>
          <p:cNvSpPr txBox="1"/>
          <p:nvPr/>
        </p:nvSpPr>
        <p:spPr>
          <a:xfrm>
            <a:off x="8506098" y="3560534"/>
            <a:ext cx="2736304" cy="1477328"/>
          </a:xfrm>
          <a:prstGeom prst="rect">
            <a:avLst/>
          </a:prstGeom>
          <a:noFill/>
          <a:ln>
            <a:solidFill>
              <a:srgbClr val="FFC000"/>
            </a:solidFill>
          </a:ln>
          <a:effectLst>
            <a:glow rad="101600">
              <a:schemeClr val="accent6">
                <a:satMod val="175000"/>
                <a:alpha val="40000"/>
              </a:schemeClr>
            </a:glow>
          </a:effectLst>
        </p:spPr>
        <p:txBody>
          <a:bodyPr wrap="square" rtlCol="0">
            <a:spAutoFit/>
          </a:bodyPr>
          <a:lstStyle/>
          <a:p>
            <a:r>
              <a:rPr lang="en-US" altLang="zh-CN" dirty="0"/>
              <a:t>Hanoi(n, A, C)</a:t>
            </a:r>
          </a:p>
          <a:p>
            <a:pPr lvl="1"/>
            <a:r>
              <a:rPr lang="en-US" altLang="zh-CN" dirty="0"/>
              <a:t>Hanoi(n-1, A, B);</a:t>
            </a:r>
          </a:p>
          <a:p>
            <a:pPr lvl="1"/>
            <a:r>
              <a:rPr lang="en-US" altLang="zh-CN" dirty="0"/>
              <a:t>Move(A, C);</a:t>
            </a:r>
          </a:p>
          <a:p>
            <a:pPr lvl="1"/>
            <a:r>
              <a:rPr lang="en-US" altLang="zh-CN" dirty="0"/>
              <a:t>Hanoi(n-1, B, C);</a:t>
            </a:r>
          </a:p>
          <a:p>
            <a:r>
              <a:rPr lang="en-US" altLang="zh-CN" b="1" dirty="0"/>
              <a:t>end</a:t>
            </a:r>
            <a:endParaRPr lang="zh-CN" altLang="en-US" b="1" dirty="0"/>
          </a:p>
        </p:txBody>
      </p:sp>
    </p:spTree>
    <p:extLst>
      <p:ext uri="{BB962C8B-B14F-4D97-AF65-F5344CB8AC3E}">
        <p14:creationId xmlns:p14="http://schemas.microsoft.com/office/powerpoint/2010/main" val="89222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七桥问题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sp>
        <p:nvSpPr>
          <p:cNvPr id="5" name="内容占位符 2">
            <a:extLst>
              <a:ext uri="{FF2B5EF4-FFF2-40B4-BE49-F238E27FC236}">
                <a16:creationId xmlns:a16="http://schemas.microsoft.com/office/drawing/2014/main" id="{B816D756-1935-4064-A94D-D66119DF61DE}"/>
              </a:ext>
            </a:extLst>
          </p:cNvPr>
          <p:cNvSpPr txBox="1">
            <a:spLocks/>
          </p:cNvSpPr>
          <p:nvPr/>
        </p:nvSpPr>
        <p:spPr>
          <a:xfrm>
            <a:off x="469134" y="873972"/>
            <a:ext cx="11253731" cy="19463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zh-CN" altLang="en-US" sz="2400" dirty="0">
                <a:latin typeface="黑体" panose="02010609060101010101" pitchFamily="49" charset="-122"/>
                <a:ea typeface="黑体" panose="02010609060101010101" pitchFamily="49" charset="-122"/>
                <a:cs typeface="Calibri" panose="020F0502020204030204" pitchFamily="34" charset="0"/>
              </a:rPr>
              <a:t>柯尼斯堡七桥问题（</a:t>
            </a:r>
            <a:r>
              <a:rPr lang="en-US" altLang="zh-CN" sz="2400" dirty="0">
                <a:latin typeface="黑体" panose="02010609060101010101" pitchFamily="49" charset="-122"/>
                <a:ea typeface="黑体" panose="02010609060101010101" pitchFamily="49" charset="-122"/>
                <a:cs typeface="Calibri" panose="020F0502020204030204" pitchFamily="34" charset="0"/>
              </a:rPr>
              <a:t>Seven Bridges of </a:t>
            </a:r>
            <a:r>
              <a:rPr lang="en-US" altLang="zh-CN" sz="2400" dirty="0" err="1">
                <a:latin typeface="黑体" panose="02010609060101010101" pitchFamily="49" charset="-122"/>
                <a:ea typeface="黑体" panose="02010609060101010101" pitchFamily="49" charset="-122"/>
                <a:cs typeface="Calibri" panose="020F0502020204030204" pitchFamily="34" charset="0"/>
              </a:rPr>
              <a:t>Königsberg</a:t>
            </a:r>
            <a:r>
              <a:rPr lang="zh-CN" altLang="en-US" sz="2400" dirty="0">
                <a:latin typeface="黑体" panose="02010609060101010101" pitchFamily="49" charset="-122"/>
                <a:ea typeface="黑体" panose="02010609060101010101" pitchFamily="49" charset="-122"/>
                <a:cs typeface="Calibri" panose="020F0502020204030204" pitchFamily="34" charset="0"/>
              </a:rPr>
              <a:t>）是</a:t>
            </a:r>
            <a:r>
              <a:rPr lang="zh-CN" altLang="en-US" sz="2400" dirty="0">
                <a:solidFill>
                  <a:srgbClr val="C00000"/>
                </a:solidFill>
                <a:latin typeface="黑体" panose="02010609060101010101" pitchFamily="49" charset="-122"/>
                <a:ea typeface="黑体" panose="02010609060101010101" pitchFamily="49" charset="-122"/>
                <a:cs typeface="Calibri" panose="020F0502020204030204" pitchFamily="34" charset="0"/>
              </a:rPr>
              <a:t>图论</a:t>
            </a:r>
            <a:r>
              <a:rPr lang="zh-CN" altLang="en-US" sz="2400" dirty="0">
                <a:latin typeface="黑体" panose="02010609060101010101" pitchFamily="49" charset="-122"/>
                <a:ea typeface="黑体" panose="02010609060101010101" pitchFamily="49" charset="-122"/>
                <a:cs typeface="Calibri" panose="020F0502020204030204" pitchFamily="34" charset="0"/>
              </a:rPr>
              <a:t>中的著名问题。</a:t>
            </a:r>
            <a:endParaRPr lang="en-US" altLang="zh-CN" sz="2400" dirty="0">
              <a:latin typeface="黑体" panose="02010609060101010101" pitchFamily="49" charset="-122"/>
              <a:ea typeface="黑体" panose="02010609060101010101" pitchFamily="49" charset="-122"/>
              <a:cs typeface="Calibri" panose="020F0502020204030204" pitchFamily="34" charset="0"/>
            </a:endParaRPr>
          </a:p>
          <a:p>
            <a:pPr marL="0" lvl="1" indent="0">
              <a:buNone/>
            </a:pPr>
            <a:r>
              <a:rPr lang="zh-CN" altLang="en-US" sz="2400" dirty="0">
                <a:latin typeface="黑体" panose="02010609060101010101" pitchFamily="49" charset="-122"/>
                <a:ea typeface="黑体" panose="02010609060101010101" pitchFamily="49" charset="-122"/>
                <a:cs typeface="Calibri" panose="020F0502020204030204" pitchFamily="34" charset="0"/>
              </a:rPr>
              <a:t>这个问题是基于一个现实生活中的事例：当时东普鲁士柯尼斯堡（今日俄罗斯加里宁格勒）市区跨普列戈利亚河两岸，河中心有两个小岛。</a:t>
            </a:r>
            <a:endParaRPr lang="en-US" altLang="zh-CN" sz="2400" dirty="0">
              <a:latin typeface="黑体" panose="02010609060101010101" pitchFamily="49" charset="-122"/>
              <a:ea typeface="黑体" panose="02010609060101010101" pitchFamily="49" charset="-122"/>
              <a:cs typeface="Calibri" panose="020F0502020204030204" pitchFamily="34" charset="0"/>
            </a:endParaRPr>
          </a:p>
          <a:p>
            <a:pPr marL="0" lvl="1" indent="0">
              <a:buNone/>
            </a:pPr>
            <a:r>
              <a:rPr lang="zh-CN" altLang="en-US" sz="2400" dirty="0">
                <a:latin typeface="黑体" panose="02010609060101010101" pitchFamily="49" charset="-122"/>
                <a:ea typeface="黑体" panose="02010609060101010101" pitchFamily="49" charset="-122"/>
                <a:cs typeface="Calibri" panose="020F0502020204030204" pitchFamily="34" charset="0"/>
              </a:rPr>
              <a:t>小岛与河的两岸有七条桥连接。在所有桥都只能走一遍的前提下，如何才能把这个地方所有的桥都走遍？</a:t>
            </a:r>
            <a:endParaRPr lang="en-US" altLang="zh-CN" sz="2400" dirty="0">
              <a:latin typeface="黑体" panose="02010609060101010101" pitchFamily="49" charset="-122"/>
              <a:ea typeface="黑体" panose="02010609060101010101" pitchFamily="49" charset="-122"/>
              <a:cs typeface="Calibri" panose="020F0502020204030204" pitchFamily="34" charset="0"/>
            </a:endParaRPr>
          </a:p>
        </p:txBody>
      </p:sp>
      <p:pic>
        <p:nvPicPr>
          <p:cNvPr id="32" name="Picture 2">
            <a:extLst>
              <a:ext uri="{FF2B5EF4-FFF2-40B4-BE49-F238E27FC236}">
                <a16:creationId xmlns:a16="http://schemas.microsoft.com/office/drawing/2014/main" id="{A17745AB-61A3-42DA-87B3-2EF76CB9B60F}"/>
              </a:ext>
            </a:extLst>
          </p:cNvPr>
          <p:cNvPicPr>
            <a:picLocks noChangeAspect="1" noChangeArrowheads="1"/>
          </p:cNvPicPr>
          <p:nvPr/>
        </p:nvPicPr>
        <p:blipFill>
          <a:blip r:embed="rId2" cstate="print"/>
          <a:srcRect/>
          <a:stretch>
            <a:fillRect/>
          </a:stretch>
        </p:blipFill>
        <p:spPr bwMode="auto">
          <a:xfrm>
            <a:off x="2682874" y="3216734"/>
            <a:ext cx="6826250" cy="2051050"/>
          </a:xfrm>
          <a:prstGeom prst="rect">
            <a:avLst/>
          </a:prstGeom>
          <a:noFill/>
          <a:ln w="9525">
            <a:noFill/>
            <a:miter lim="800000"/>
            <a:headEnd/>
            <a:tailEnd/>
          </a:ln>
        </p:spPr>
      </p:pic>
    </p:spTree>
    <p:extLst>
      <p:ext uri="{BB962C8B-B14F-4D97-AF65-F5344CB8AC3E}">
        <p14:creationId xmlns:p14="http://schemas.microsoft.com/office/powerpoint/2010/main" val="1534822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旅行商问题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sp>
        <p:nvSpPr>
          <p:cNvPr id="5" name="内容占位符 2">
            <a:extLst>
              <a:ext uri="{FF2B5EF4-FFF2-40B4-BE49-F238E27FC236}">
                <a16:creationId xmlns:a16="http://schemas.microsoft.com/office/drawing/2014/main" id="{B816D756-1935-4064-A94D-D66119DF61DE}"/>
              </a:ext>
            </a:extLst>
          </p:cNvPr>
          <p:cNvSpPr txBox="1">
            <a:spLocks/>
          </p:cNvSpPr>
          <p:nvPr/>
        </p:nvSpPr>
        <p:spPr>
          <a:xfrm>
            <a:off x="469134" y="873972"/>
            <a:ext cx="11253731" cy="16268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zh-CN" altLang="en-US" sz="2400" dirty="0">
                <a:latin typeface="Calibri" panose="020F0502020204030204" pitchFamily="34" charset="0"/>
                <a:ea typeface="黑体" panose="02010609060101010101" pitchFamily="49" charset="-122"/>
                <a:cs typeface="Calibri" panose="020F0502020204030204" pitchFamily="34" charset="0"/>
              </a:rPr>
              <a:t>旅行商问题（最短路径问题，</a:t>
            </a:r>
            <a:r>
              <a:rPr lang="en-US" altLang="zh-CN" sz="2400" dirty="0">
                <a:latin typeface="Calibri" panose="020F0502020204030204" pitchFamily="34" charset="0"/>
                <a:ea typeface="黑体" panose="02010609060101010101" pitchFamily="49" charset="-122"/>
                <a:cs typeface="Calibri" panose="020F0502020204030204" pitchFamily="34" charset="0"/>
              </a:rPr>
              <a:t>TSP</a:t>
            </a:r>
            <a:r>
              <a:rPr lang="zh-CN" altLang="en-US" sz="2400" dirty="0">
                <a:latin typeface="Calibri" panose="020F0502020204030204" pitchFamily="34" charset="0"/>
                <a:ea typeface="黑体" panose="02010609060101010101" pitchFamily="49" charset="-122"/>
                <a:cs typeface="Calibri" panose="020F0502020204030204" pitchFamily="34" charset="0"/>
              </a:rPr>
              <a:t>）是这样一个问题：</a:t>
            </a:r>
            <a:endParaRPr lang="en-US" altLang="zh-CN" sz="2400" dirty="0">
              <a:latin typeface="Calibri" panose="020F0502020204030204" pitchFamily="34" charset="0"/>
              <a:ea typeface="黑体" panose="02010609060101010101" pitchFamily="49" charset="-122"/>
              <a:cs typeface="Calibri" panose="020F0502020204030204" pitchFamily="34" charset="0"/>
            </a:endParaRPr>
          </a:p>
          <a:p>
            <a:pPr marL="0" lvl="1" indent="0">
              <a:buNone/>
            </a:pPr>
            <a:r>
              <a:rPr lang="zh-CN" altLang="en-US" sz="2400" dirty="0">
                <a:latin typeface="Calibri" panose="020F0502020204030204" pitchFamily="34" charset="0"/>
                <a:ea typeface="黑体" panose="02010609060101010101" pitchFamily="49" charset="-122"/>
                <a:cs typeface="Calibri" panose="020F0502020204030204" pitchFamily="34" charset="0"/>
              </a:rPr>
              <a:t>给定一系列城市和每对城市之间的距离，求解访问每一座城市一次并回到起始城市的最短回路。</a:t>
            </a:r>
            <a:endParaRPr lang="en-US" altLang="zh-CN" sz="2400" dirty="0">
              <a:latin typeface="Calibri" panose="020F0502020204030204" pitchFamily="34" charset="0"/>
              <a:ea typeface="黑体" panose="02010609060101010101" pitchFamily="49" charset="-122"/>
              <a:cs typeface="Calibri" panose="020F0502020204030204" pitchFamily="34" charset="0"/>
            </a:endParaRPr>
          </a:p>
          <a:p>
            <a:pPr marL="0" lvl="1" indent="0">
              <a:buNone/>
            </a:pPr>
            <a:r>
              <a:rPr lang="zh-CN" altLang="en-US" sz="2400" dirty="0">
                <a:latin typeface="Calibri" panose="020F0502020204030204" pitchFamily="34" charset="0"/>
                <a:ea typeface="黑体" panose="02010609060101010101" pitchFamily="49" charset="-122"/>
                <a:cs typeface="Calibri" panose="020F0502020204030204" pitchFamily="34" charset="0"/>
              </a:rPr>
              <a:t>它是组合优化中的一个</a:t>
            </a:r>
            <a:r>
              <a:rPr lang="en-US" altLang="zh-CN" sz="2400" dirty="0">
                <a:latin typeface="Calibri" panose="020F0502020204030204" pitchFamily="34" charset="0"/>
                <a:ea typeface="黑体" panose="02010609060101010101" pitchFamily="49" charset="-122"/>
                <a:cs typeface="Calibri" panose="020F0502020204030204" pitchFamily="34" charset="0"/>
              </a:rPr>
              <a:t>NP</a:t>
            </a:r>
            <a:r>
              <a:rPr lang="zh-CN" altLang="en-US" sz="2400" dirty="0">
                <a:latin typeface="Calibri" panose="020F0502020204030204" pitchFamily="34" charset="0"/>
                <a:ea typeface="黑体" panose="02010609060101010101" pitchFamily="49" charset="-122"/>
                <a:cs typeface="Calibri" panose="020F0502020204030204" pitchFamily="34" charset="0"/>
              </a:rPr>
              <a:t>困难问题，在运筹学和理论计算机科学中非常重要。</a:t>
            </a:r>
            <a:endParaRPr lang="en-US" altLang="zh-CN" sz="2400" dirty="0">
              <a:latin typeface="Calibri" panose="020F0502020204030204" pitchFamily="34" charset="0"/>
              <a:ea typeface="黑体" panose="02010609060101010101" pitchFamily="49" charset="-122"/>
              <a:cs typeface="Calibri" panose="020F0502020204030204" pitchFamily="34" charset="0"/>
            </a:endParaRPr>
          </a:p>
        </p:txBody>
      </p:sp>
      <p:pic>
        <p:nvPicPr>
          <p:cNvPr id="30722" name="Picture 2" descr="https://upload.wikimedia.org/wikipedia/commons/thumb/3/30/Weighted_K4.svg/1024px-Weighted_K4.svg.png">
            <a:extLst>
              <a:ext uri="{FF2B5EF4-FFF2-40B4-BE49-F238E27FC236}">
                <a16:creationId xmlns:a16="http://schemas.microsoft.com/office/drawing/2014/main" id="{BFA94959-6D4E-4468-B41E-2847347CD13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51153" y="2717800"/>
            <a:ext cx="3276577" cy="272942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https://upload.wikimedia.org/wikipedia/commons/thumb/1/11/GLPK_solution_of_a_travelling_salesman_problem.svg/800px-GLPK_solution_of_a_travelling_salesman_problem.svg.png">
            <a:extLst>
              <a:ext uri="{FF2B5EF4-FFF2-40B4-BE49-F238E27FC236}">
                <a16:creationId xmlns:a16="http://schemas.microsoft.com/office/drawing/2014/main" id="{2648CB67-3C27-421D-A540-58EB1120641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6223" y="2791093"/>
            <a:ext cx="2773566" cy="258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3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旅行商问题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pic>
        <p:nvPicPr>
          <p:cNvPr id="8" name="Picture 2">
            <a:extLst>
              <a:ext uri="{FF2B5EF4-FFF2-40B4-BE49-F238E27FC236}">
                <a16:creationId xmlns:a16="http://schemas.microsoft.com/office/drawing/2014/main" id="{40EE5E76-6F4D-4D49-AC82-19DD977C2FAC}"/>
              </a:ext>
            </a:extLst>
          </p:cNvPr>
          <p:cNvPicPr>
            <a:picLocks noChangeAspect="1" noChangeArrowheads="1"/>
          </p:cNvPicPr>
          <p:nvPr/>
        </p:nvPicPr>
        <p:blipFill>
          <a:blip r:embed="rId2" cstate="print"/>
          <a:srcRect/>
          <a:stretch>
            <a:fillRect/>
          </a:stretch>
        </p:blipFill>
        <p:spPr bwMode="auto">
          <a:xfrm>
            <a:off x="571500" y="1315440"/>
            <a:ext cx="2831755" cy="4093428"/>
          </a:xfrm>
          <a:prstGeom prst="rect">
            <a:avLst/>
          </a:prstGeom>
          <a:noFill/>
          <a:ln w="9525">
            <a:solidFill>
              <a:schemeClr val="tx1"/>
            </a:solidFill>
            <a:miter lim="800000"/>
            <a:headEnd/>
            <a:tailEnd/>
          </a:ln>
        </p:spPr>
      </p:pic>
      <p:pic>
        <p:nvPicPr>
          <p:cNvPr id="9" name="Picture 3">
            <a:extLst>
              <a:ext uri="{FF2B5EF4-FFF2-40B4-BE49-F238E27FC236}">
                <a16:creationId xmlns:a16="http://schemas.microsoft.com/office/drawing/2014/main" id="{AD90796F-F633-4FAA-AD85-9B85D2F9E836}"/>
              </a:ext>
            </a:extLst>
          </p:cNvPr>
          <p:cNvPicPr>
            <a:picLocks noChangeAspect="1" noChangeArrowheads="1"/>
          </p:cNvPicPr>
          <p:nvPr/>
        </p:nvPicPr>
        <p:blipFill>
          <a:blip r:embed="rId3" cstate="print"/>
          <a:srcRect/>
          <a:stretch>
            <a:fillRect/>
          </a:stretch>
        </p:blipFill>
        <p:spPr bwMode="auto">
          <a:xfrm>
            <a:off x="6247895" y="1315440"/>
            <a:ext cx="2998004" cy="4093428"/>
          </a:xfrm>
          <a:prstGeom prst="rect">
            <a:avLst/>
          </a:prstGeom>
          <a:noFill/>
          <a:ln w="9525">
            <a:noFill/>
            <a:miter lim="800000"/>
            <a:headEnd/>
            <a:tailEnd/>
          </a:ln>
        </p:spPr>
      </p:pic>
      <p:sp>
        <p:nvSpPr>
          <p:cNvPr id="10" name="矩形 9">
            <a:extLst>
              <a:ext uri="{FF2B5EF4-FFF2-40B4-BE49-F238E27FC236}">
                <a16:creationId xmlns:a16="http://schemas.microsoft.com/office/drawing/2014/main" id="{974BCD9B-D265-4987-A91A-02895850825F}"/>
              </a:ext>
            </a:extLst>
          </p:cNvPr>
          <p:cNvSpPr/>
          <p:nvPr/>
        </p:nvSpPr>
        <p:spPr>
          <a:xfrm>
            <a:off x="9466941" y="1315440"/>
            <a:ext cx="2596529" cy="4247317"/>
          </a:xfrm>
          <a:prstGeom prst="rect">
            <a:avLst/>
          </a:prstGeom>
          <a:ln>
            <a:solidFill>
              <a:schemeClr val="tx1"/>
            </a:solidFill>
          </a:ln>
        </p:spPr>
        <p:txBody>
          <a:bodyPr wrap="square">
            <a:spAutoFit/>
          </a:bodyPr>
          <a:lstStyle/>
          <a:p>
            <a:pPr algn="just"/>
            <a:r>
              <a:rPr lang="en-US" altLang="zh-CN" dirty="0">
                <a:latin typeface="+mj-lt"/>
                <a:ea typeface="黑体" pitchFamily="49" charset="-122"/>
              </a:rPr>
              <a:t>P</a:t>
            </a:r>
            <a:r>
              <a:rPr lang="zh-CN" altLang="en-US" dirty="0">
                <a:latin typeface="+mj-lt"/>
                <a:ea typeface="黑体" pitchFamily="49" charset="-122"/>
              </a:rPr>
              <a:t>指的是用计算机能很快求解的问题，</a:t>
            </a:r>
            <a:r>
              <a:rPr lang="en-US" altLang="zh-CN" dirty="0">
                <a:latin typeface="+mj-lt"/>
                <a:ea typeface="黑体" pitchFamily="49" charset="-122"/>
              </a:rPr>
              <a:t>NP</a:t>
            </a:r>
            <a:r>
              <a:rPr lang="zh-CN" altLang="en-US" dirty="0">
                <a:latin typeface="+mj-lt"/>
                <a:ea typeface="黑体" pitchFamily="49" charset="-122"/>
              </a:rPr>
              <a:t>指的则是我们想找到最优解的问题。如果</a:t>
            </a:r>
            <a:r>
              <a:rPr lang="en-US" altLang="zh-CN" dirty="0">
                <a:latin typeface="+mj-lt"/>
                <a:ea typeface="黑体" pitchFamily="49" charset="-122"/>
              </a:rPr>
              <a:t>P=NP</a:t>
            </a:r>
            <a:r>
              <a:rPr lang="zh-CN" altLang="en-US" dirty="0">
                <a:latin typeface="+mj-lt"/>
                <a:ea typeface="黑体" pitchFamily="49" charset="-122"/>
              </a:rPr>
              <a:t>，那么我们将很容易找到任意给定问题的解。这意味着我们所了解的社会将发生剧变，医学、科学、娱乐和人类社会一切任务的自动化程度都将立即发生质的飞跃。</a:t>
            </a:r>
            <a:endParaRPr lang="en-US" altLang="zh-CN" dirty="0">
              <a:latin typeface="+mj-lt"/>
              <a:ea typeface="黑体" pitchFamily="49" charset="-122"/>
            </a:endParaRPr>
          </a:p>
          <a:p>
            <a:pPr algn="just"/>
            <a:r>
              <a:rPr lang="zh-CN" altLang="en-US" dirty="0">
                <a:latin typeface="+mj-lt"/>
                <a:ea typeface="黑体" pitchFamily="49" charset="-122"/>
              </a:rPr>
              <a:t>然而直到目前我们对</a:t>
            </a:r>
            <a:r>
              <a:rPr lang="en-US" altLang="zh-CN" dirty="0">
                <a:latin typeface="+mj-lt"/>
                <a:ea typeface="黑体" pitchFamily="49" charset="-122"/>
              </a:rPr>
              <a:t>P</a:t>
            </a:r>
            <a:r>
              <a:rPr lang="zh-CN" altLang="en-US" dirty="0">
                <a:latin typeface="+mj-lt"/>
                <a:ea typeface="黑体" pitchFamily="49" charset="-122"/>
              </a:rPr>
              <a:t>是否等于</a:t>
            </a:r>
            <a:r>
              <a:rPr lang="en-US" altLang="zh-CN" dirty="0">
                <a:latin typeface="+mj-lt"/>
                <a:ea typeface="黑体" pitchFamily="49" charset="-122"/>
              </a:rPr>
              <a:t>NP</a:t>
            </a:r>
            <a:r>
              <a:rPr lang="zh-CN" altLang="en-US" dirty="0">
                <a:latin typeface="+mj-lt"/>
                <a:ea typeface="黑体" pitchFamily="49" charset="-122"/>
              </a:rPr>
              <a:t>这个问题，一直没有一个明确的答案。</a:t>
            </a:r>
          </a:p>
        </p:txBody>
      </p:sp>
      <p:sp>
        <p:nvSpPr>
          <p:cNvPr id="11" name="矩形 10">
            <a:extLst>
              <a:ext uri="{FF2B5EF4-FFF2-40B4-BE49-F238E27FC236}">
                <a16:creationId xmlns:a16="http://schemas.microsoft.com/office/drawing/2014/main" id="{2391C36B-9CCA-4459-8CAE-3A8B88DAE0AC}"/>
              </a:ext>
            </a:extLst>
          </p:cNvPr>
          <p:cNvSpPr/>
          <p:nvPr/>
        </p:nvSpPr>
        <p:spPr>
          <a:xfrm>
            <a:off x="3555150" y="1315440"/>
            <a:ext cx="2540850" cy="4093428"/>
          </a:xfrm>
          <a:prstGeom prst="rect">
            <a:avLst/>
          </a:prstGeom>
          <a:ln>
            <a:solidFill>
              <a:schemeClr val="tx1"/>
            </a:solidFill>
          </a:ln>
        </p:spPr>
        <p:txBody>
          <a:bodyPr wrap="square">
            <a:spAutoFit/>
          </a:bodyPr>
          <a:lstStyle/>
          <a:p>
            <a:pPr algn="just"/>
            <a:r>
              <a:rPr lang="zh-CN" altLang="en-US" sz="2000" dirty="0">
                <a:latin typeface="+mj-lt"/>
                <a:ea typeface="黑体" pitchFamily="49" charset="-122"/>
              </a:rPr>
              <a:t>关于经典的</a:t>
            </a:r>
            <a:r>
              <a:rPr lang="en-US" altLang="zh-CN" sz="2000" dirty="0">
                <a:latin typeface="+mj-lt"/>
                <a:ea typeface="黑体" pitchFamily="49" charset="-122"/>
              </a:rPr>
              <a:t>TSP</a:t>
            </a:r>
            <a:r>
              <a:rPr lang="zh-CN" altLang="en-US" sz="2000" dirty="0">
                <a:latin typeface="+mj-lt"/>
                <a:ea typeface="黑体" pitchFamily="49" charset="-122"/>
              </a:rPr>
              <a:t>问题的一切。</a:t>
            </a:r>
            <a:r>
              <a:rPr lang="en-US" altLang="zh-CN" sz="2000" dirty="0">
                <a:latin typeface="+mj-lt"/>
                <a:ea typeface="黑体" pitchFamily="49" charset="-122"/>
              </a:rPr>
              <a:t>TSP</a:t>
            </a:r>
            <a:r>
              <a:rPr lang="zh-CN" altLang="en-US" sz="2000" dirty="0">
                <a:latin typeface="+mj-lt"/>
                <a:ea typeface="黑体" pitchFamily="49" charset="-122"/>
              </a:rPr>
              <a:t>问题看似简单，特别是在问题规模较小时，最优解似乎是不言自明的，但当问题规模不断扩大，即使是人脑这样的“超大规模并行”系统也会立刻感到无所适从、进而“迷茫”。</a:t>
            </a:r>
            <a:endParaRPr lang="en-US" altLang="zh-CN" sz="2000" dirty="0">
              <a:latin typeface="+mj-lt"/>
              <a:ea typeface="黑体" pitchFamily="49" charset="-122"/>
            </a:endParaRPr>
          </a:p>
          <a:p>
            <a:pPr algn="just"/>
            <a:endParaRPr lang="en-US" altLang="zh-CN" sz="2000" dirty="0">
              <a:latin typeface="+mj-lt"/>
              <a:ea typeface="黑体" pitchFamily="49" charset="-122"/>
            </a:endParaRPr>
          </a:p>
          <a:p>
            <a:pPr algn="just"/>
            <a:endParaRPr lang="en-US" altLang="zh-CN" sz="2000" dirty="0">
              <a:latin typeface="+mj-lt"/>
              <a:ea typeface="黑体" pitchFamily="49" charset="-122"/>
            </a:endParaRPr>
          </a:p>
        </p:txBody>
      </p:sp>
    </p:spTree>
    <p:extLst>
      <p:ext uri="{BB962C8B-B14F-4D97-AF65-F5344CB8AC3E}">
        <p14:creationId xmlns:p14="http://schemas.microsoft.com/office/powerpoint/2010/main" val="149292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4.1  </a:t>
            </a:r>
            <a:r>
              <a:rPr lang="zh-CN" altLang="en-US" dirty="0"/>
              <a:t>数据的计算</a:t>
            </a:r>
          </a:p>
        </p:txBody>
      </p:sp>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什么是算法</a:t>
            </a:r>
          </a:p>
        </p:txBody>
      </p:sp>
      <p:pic>
        <p:nvPicPr>
          <p:cNvPr id="1026" name="Picture 2" descr="http://img.mp.itc.cn/upload/20170205/d1acec6f047c470eaf9e83f1c367c5c4_th.jpg">
            <a:extLst>
              <a:ext uri="{FF2B5EF4-FFF2-40B4-BE49-F238E27FC236}">
                <a16:creationId xmlns:a16="http://schemas.microsoft.com/office/drawing/2014/main" id="{E98DF863-B0D8-494B-A55F-D437FEE8503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3190" y="1120461"/>
            <a:ext cx="4756597" cy="3567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98586497814&amp;di=18c13599c9f4d42533d9fd05b247e707&amp;imgtype=0&amp;src=http%3A%2F%2Fimg10.360buyimg.com%2Fimgzone%2Fjfs%2Ft1861%2F128%2F2189456580%2F92889%2Fdf6a0a6e%2F56f61cb0n6e4d74a7.jpg">
            <a:extLst>
              <a:ext uri="{FF2B5EF4-FFF2-40B4-BE49-F238E27FC236}">
                <a16:creationId xmlns:a16="http://schemas.microsoft.com/office/drawing/2014/main" id="{EADBCD09-1591-4C66-809D-D37E75072F0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382038" y="1457405"/>
            <a:ext cx="2732464" cy="39431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5186E5B-3E23-4566-8C83-C34DD2E80923}"/>
              </a:ext>
            </a:extLst>
          </p:cNvPr>
          <p:cNvSpPr txBox="1"/>
          <p:nvPr/>
        </p:nvSpPr>
        <p:spPr>
          <a:xfrm>
            <a:off x="684936" y="5615187"/>
            <a:ext cx="6320961" cy="830997"/>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a:solidFill>
                  <a:schemeClr val="tx2"/>
                </a:solidFill>
              </a:rPr>
              <a:t>解决一个问题的进程</a:t>
            </a:r>
            <a:endParaRPr lang="en-US" altLang="zh-CN" sz="2400" dirty="0">
              <a:solidFill>
                <a:schemeClr val="tx2"/>
              </a:solidFill>
            </a:endParaRPr>
          </a:p>
          <a:p>
            <a:pPr marL="285750" indent="-285750">
              <a:buFont typeface="Arial" panose="020B0604020202020204" pitchFamily="34" charset="0"/>
              <a:buChar char="•"/>
            </a:pPr>
            <a:r>
              <a:rPr lang="zh-CN" altLang="en-US" sz="2400" dirty="0">
                <a:solidFill>
                  <a:schemeClr val="tx2"/>
                </a:solidFill>
              </a:rPr>
              <a:t>可机械执行的一系列步骤精准而明确的规范</a:t>
            </a:r>
          </a:p>
        </p:txBody>
      </p:sp>
      <p:pic>
        <p:nvPicPr>
          <p:cNvPr id="1030" name="Picture 6" descr="Assembly instructions: assisting the non-visual IKEA customers - Extempore">
            <a:extLst>
              <a:ext uri="{FF2B5EF4-FFF2-40B4-BE49-F238E27FC236}">
                <a16:creationId xmlns:a16="http://schemas.microsoft.com/office/drawing/2014/main" id="{423B3A5C-3A9F-448A-8A31-B49A2B0BEC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22403" y="1120461"/>
            <a:ext cx="4876800" cy="3457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228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en-US" altLang="zh-CN" dirty="0"/>
              <a:t>20</a:t>
            </a:r>
            <a:r>
              <a:rPr lang="zh-CN" altLang="en-US" dirty="0"/>
              <a:t>世纪十大算法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graphicFrame>
        <p:nvGraphicFramePr>
          <p:cNvPr id="2" name="图示 1">
            <a:extLst>
              <a:ext uri="{FF2B5EF4-FFF2-40B4-BE49-F238E27FC236}">
                <a16:creationId xmlns:a16="http://schemas.microsoft.com/office/drawing/2014/main" id="{EBBEF8FB-A389-46DB-A092-BBB6F57FB0FC}"/>
              </a:ext>
            </a:extLst>
          </p:cNvPr>
          <p:cNvGraphicFramePr/>
          <p:nvPr>
            <p:extLst>
              <p:ext uri="{D42A27DB-BD31-4B8C-83A1-F6EECF244321}">
                <p14:modId xmlns:p14="http://schemas.microsoft.com/office/powerpoint/2010/main" val="774496814"/>
              </p:ext>
            </p:extLst>
          </p:nvPr>
        </p:nvGraphicFramePr>
        <p:xfrm>
          <a:off x="2008053" y="738130"/>
          <a:ext cx="8175893" cy="4926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48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改变未来的九大算法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graphicFrame>
        <p:nvGraphicFramePr>
          <p:cNvPr id="2" name="图示 1">
            <a:extLst>
              <a:ext uri="{FF2B5EF4-FFF2-40B4-BE49-F238E27FC236}">
                <a16:creationId xmlns:a16="http://schemas.microsoft.com/office/drawing/2014/main" id="{EBBEF8FB-A389-46DB-A092-BBB6F57FB0FC}"/>
              </a:ext>
            </a:extLst>
          </p:cNvPr>
          <p:cNvGraphicFramePr/>
          <p:nvPr>
            <p:extLst>
              <p:ext uri="{D42A27DB-BD31-4B8C-83A1-F6EECF244321}">
                <p14:modId xmlns:p14="http://schemas.microsoft.com/office/powerpoint/2010/main" val="1026547225"/>
              </p:ext>
            </p:extLst>
          </p:nvPr>
        </p:nvGraphicFramePr>
        <p:xfrm>
          <a:off x="925417" y="1127240"/>
          <a:ext cx="10333822" cy="4536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5216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数据对算法的挑战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sp>
        <p:nvSpPr>
          <p:cNvPr id="5" name="内容占位符 2">
            <a:extLst>
              <a:ext uri="{FF2B5EF4-FFF2-40B4-BE49-F238E27FC236}">
                <a16:creationId xmlns:a16="http://schemas.microsoft.com/office/drawing/2014/main" id="{DF793602-E91D-411B-9D5D-89CD940D9B35}"/>
              </a:ext>
            </a:extLst>
          </p:cNvPr>
          <p:cNvSpPr txBox="1">
            <a:spLocks/>
          </p:cNvSpPr>
          <p:nvPr/>
        </p:nvSpPr>
        <p:spPr>
          <a:xfrm>
            <a:off x="893284" y="1355916"/>
            <a:ext cx="10405431" cy="43082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400">
                <a:latin typeface="Calibri" panose="020F0502020204030204" pitchFamily="34" charset="0"/>
                <a:ea typeface="黑体" panose="02010609060101010101" pitchFamily="49" charset="-122"/>
              </a:rPr>
              <a:t>Google</a:t>
            </a:r>
            <a:r>
              <a:rPr lang="zh-CN" altLang="en-US" sz="2400">
                <a:latin typeface="Calibri" panose="020F0502020204030204" pitchFamily="34" charset="0"/>
                <a:ea typeface="黑体" panose="02010609060101010101" pitchFamily="49" charset="-122"/>
              </a:rPr>
              <a:t>的搜索引擎</a:t>
            </a:r>
            <a:endParaRPr lang="en-US" altLang="zh-CN" sz="2400">
              <a:latin typeface="Calibri" panose="020F0502020204030204" pitchFamily="34" charset="0"/>
              <a:ea typeface="黑体" panose="02010609060101010101" pitchFamily="49" charset="-122"/>
            </a:endParaRPr>
          </a:p>
          <a:p>
            <a:pPr lvl="1">
              <a:lnSpc>
                <a:spcPct val="110000"/>
              </a:lnSpc>
            </a:pPr>
            <a:r>
              <a:rPr lang="en-US" altLang="zh-CN" sz="2000">
                <a:latin typeface="Calibri" panose="020F0502020204030204" pitchFamily="34" charset="0"/>
                <a:ea typeface="黑体" panose="02010609060101010101" pitchFamily="49" charset="-122"/>
              </a:rPr>
              <a:t>PageRank</a:t>
            </a:r>
            <a:r>
              <a:rPr lang="zh-CN" altLang="en-US" sz="2000">
                <a:latin typeface="Calibri" panose="020F0502020204030204" pitchFamily="34" charset="0"/>
                <a:ea typeface="黑体" panose="02010609060101010101" pitchFamily="49" charset="-122"/>
              </a:rPr>
              <a:t>采用大量增加输入数据量的方法，不仅仅把文字和标题考虑进去，还考虑了大量的“链接”数据</a:t>
            </a:r>
            <a:endParaRPr lang="en-US" altLang="zh-CN" sz="2000">
              <a:latin typeface="Calibri" panose="020F0502020204030204" pitchFamily="34" charset="0"/>
              <a:ea typeface="黑体" panose="02010609060101010101" pitchFamily="49" charset="-122"/>
            </a:endParaRPr>
          </a:p>
          <a:p>
            <a:pPr lvl="1">
              <a:lnSpc>
                <a:spcPct val="110000"/>
              </a:lnSpc>
            </a:pPr>
            <a:r>
              <a:rPr lang="zh-CN" altLang="en-US" sz="2000">
                <a:latin typeface="Calibri" panose="020F0502020204030204" pitchFamily="34" charset="0"/>
                <a:ea typeface="黑体" panose="02010609060101010101" pitchFamily="49" charset="-122"/>
              </a:rPr>
              <a:t>谷歌的强不是强在</a:t>
            </a:r>
            <a:r>
              <a:rPr lang="en-US" altLang="zh-CN" sz="2000">
                <a:latin typeface="Calibri" panose="020F0502020204030204" pitchFamily="34" charset="0"/>
                <a:ea typeface="黑体" panose="02010609060101010101" pitchFamily="49" charset="-122"/>
              </a:rPr>
              <a:t>PageRank</a:t>
            </a:r>
            <a:r>
              <a:rPr lang="zh-CN" altLang="en-US" sz="2000">
                <a:latin typeface="Calibri" panose="020F0502020204030204" pitchFamily="34" charset="0"/>
                <a:ea typeface="黑体" panose="02010609060101010101" pitchFamily="49" charset="-122"/>
              </a:rPr>
              <a:t>算法上，而是赢在数据上，利用了比别人多的数据。 </a:t>
            </a:r>
            <a:endParaRPr lang="en-US" altLang="zh-CN" sz="2000">
              <a:latin typeface="Calibri" panose="020F0502020204030204" pitchFamily="34" charset="0"/>
              <a:ea typeface="黑体" panose="02010609060101010101" pitchFamily="49" charset="-122"/>
            </a:endParaRPr>
          </a:p>
          <a:p>
            <a:pPr>
              <a:lnSpc>
                <a:spcPct val="110000"/>
              </a:lnSpc>
            </a:pPr>
            <a:r>
              <a:rPr lang="zh-CN" altLang="en-US" sz="2400">
                <a:latin typeface="Calibri" panose="020F0502020204030204" pitchFamily="34" charset="0"/>
                <a:ea typeface="黑体" panose="02010609060101010101" pitchFamily="49" charset="-122"/>
              </a:rPr>
              <a:t>算法的“好坏”在没有大量有效数据的支撑下是没有意义的。很多算法的结果的质量完全取决于其和真实数据的拟合程度。</a:t>
            </a:r>
            <a:endParaRPr lang="en-US" altLang="zh-CN" sz="2400">
              <a:latin typeface="Calibri" panose="020F0502020204030204" pitchFamily="34" charset="0"/>
              <a:ea typeface="黑体" panose="02010609060101010101" pitchFamily="49" charset="-122"/>
            </a:endParaRPr>
          </a:p>
          <a:p>
            <a:pPr>
              <a:lnSpc>
                <a:spcPct val="110000"/>
              </a:lnSpc>
            </a:pPr>
            <a:r>
              <a:rPr lang="zh-CN" altLang="en-US" sz="2400" u="sng">
                <a:solidFill>
                  <a:srgbClr val="C00000"/>
                </a:solidFill>
                <a:latin typeface="Calibri" panose="020F0502020204030204" pitchFamily="34" charset="0"/>
                <a:ea typeface="黑体" panose="02010609060101010101" pitchFamily="49" charset="-122"/>
              </a:rPr>
              <a:t>正方</a:t>
            </a:r>
            <a:r>
              <a:rPr lang="zh-CN" altLang="en-US" sz="2400">
                <a:solidFill>
                  <a:srgbClr val="C00000"/>
                </a:solidFill>
                <a:latin typeface="Calibri" panose="020F0502020204030204" pitchFamily="34" charset="0"/>
                <a:ea typeface="黑体" panose="02010609060101010101" pitchFamily="49" charset="-122"/>
              </a:rPr>
              <a:t>：</a:t>
            </a:r>
            <a:r>
              <a:rPr lang="en-US" altLang="zh-CN" sz="2400">
                <a:solidFill>
                  <a:srgbClr val="C00000"/>
                </a:solidFill>
                <a:latin typeface="Calibri" panose="020F0502020204030204" pitchFamily="34" charset="0"/>
                <a:ea typeface="黑体" panose="02010609060101010101" pitchFamily="49" charset="-122"/>
              </a:rPr>
              <a:t>Google</a:t>
            </a:r>
            <a:r>
              <a:rPr lang="zh-CN" altLang="en-US" sz="2400">
                <a:solidFill>
                  <a:srgbClr val="C00000"/>
                </a:solidFill>
                <a:latin typeface="Calibri" panose="020F0502020204030204" pitchFamily="34" charset="0"/>
                <a:ea typeface="黑体" panose="02010609060101010101" pitchFamily="49" charset="-122"/>
              </a:rPr>
              <a:t>直言，更多的数据胜过更好的算法。</a:t>
            </a:r>
            <a:endParaRPr lang="en-US" altLang="zh-CN" sz="2400">
              <a:solidFill>
                <a:srgbClr val="C00000"/>
              </a:solidFill>
              <a:latin typeface="Calibri" panose="020F0502020204030204" pitchFamily="34" charset="0"/>
              <a:ea typeface="黑体" panose="02010609060101010101" pitchFamily="49" charset="-122"/>
            </a:endParaRPr>
          </a:p>
          <a:p>
            <a:pPr>
              <a:lnSpc>
                <a:spcPct val="110000"/>
              </a:lnSpc>
            </a:pPr>
            <a:r>
              <a:rPr lang="zh-CN" altLang="en-US" sz="2400" u="sng">
                <a:solidFill>
                  <a:srgbClr val="00B050"/>
                </a:solidFill>
                <a:latin typeface="Calibri" panose="020F0502020204030204" pitchFamily="34" charset="0"/>
                <a:ea typeface="黑体" panose="02010609060101010101" pitchFamily="49" charset="-122"/>
              </a:rPr>
              <a:t>反方</a:t>
            </a:r>
            <a:r>
              <a:rPr lang="zh-CN" altLang="en-US" sz="2400">
                <a:solidFill>
                  <a:srgbClr val="00B050"/>
                </a:solidFill>
                <a:latin typeface="Calibri" panose="020F0502020204030204" pitchFamily="34" charset="0"/>
                <a:ea typeface="黑体" panose="02010609060101010101" pitchFamily="49" charset="-122"/>
              </a:rPr>
              <a:t>：数据只是基础，如何建构起有效的算法、模型比数据本身更重要。</a:t>
            </a:r>
            <a:endParaRPr lang="zh-CN" altLang="en-US" sz="2400" dirty="0">
              <a:solidFill>
                <a:srgbClr val="00B050"/>
              </a:solidFill>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003580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算法定义一切？</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sp>
        <p:nvSpPr>
          <p:cNvPr id="5" name="内容占位符 2">
            <a:extLst>
              <a:ext uri="{FF2B5EF4-FFF2-40B4-BE49-F238E27FC236}">
                <a16:creationId xmlns:a16="http://schemas.microsoft.com/office/drawing/2014/main" id="{DF793602-E91D-411B-9D5D-89CD940D9B35}"/>
              </a:ext>
            </a:extLst>
          </p:cNvPr>
          <p:cNvSpPr txBox="1">
            <a:spLocks/>
          </p:cNvSpPr>
          <p:nvPr/>
        </p:nvSpPr>
        <p:spPr>
          <a:xfrm>
            <a:off x="893284" y="1355916"/>
            <a:ext cx="10405431" cy="43082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zh-CN" altLang="en-US" sz="2400" dirty="0">
              <a:solidFill>
                <a:srgbClr val="00B050"/>
              </a:solidFill>
              <a:latin typeface="Calibri" panose="020F0502020204030204" pitchFamily="34" charset="0"/>
              <a:ea typeface="黑体" panose="02010609060101010101" pitchFamily="49" charset="-122"/>
            </a:endParaRPr>
          </a:p>
        </p:txBody>
      </p:sp>
      <p:sp>
        <p:nvSpPr>
          <p:cNvPr id="6" name="内容占位符 2">
            <a:extLst>
              <a:ext uri="{FF2B5EF4-FFF2-40B4-BE49-F238E27FC236}">
                <a16:creationId xmlns:a16="http://schemas.microsoft.com/office/drawing/2014/main" id="{C6E941C8-99A9-4AA8-99B9-13EC42FF41BC}"/>
              </a:ext>
            </a:extLst>
          </p:cNvPr>
          <p:cNvSpPr txBox="1">
            <a:spLocks/>
          </p:cNvSpPr>
          <p:nvPr/>
        </p:nvSpPr>
        <p:spPr>
          <a:xfrm>
            <a:off x="1091587" y="1325630"/>
            <a:ext cx="10008824"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800" dirty="0">
                <a:latin typeface="黑体" panose="02010609060101010101" pitchFamily="49" charset="-122"/>
                <a:ea typeface="黑体" panose="02010609060101010101" pitchFamily="49" charset="-122"/>
              </a:rPr>
              <a:t>滴滴打车平台使得乘客、出租车司机、车辆信息、交通路况、地理信息等相关数据得到了充分的连接；</a:t>
            </a:r>
            <a:endParaRPr lang="en-US" altLang="zh-CN" sz="2800" dirty="0">
              <a:latin typeface="黑体" panose="02010609060101010101" pitchFamily="49" charset="-122"/>
              <a:ea typeface="黑体" panose="02010609060101010101" pitchFamily="49" charset="-122"/>
            </a:endParaRPr>
          </a:p>
          <a:p>
            <a:pPr>
              <a:lnSpc>
                <a:spcPct val="110000"/>
              </a:lnSpc>
            </a:pPr>
            <a:r>
              <a:rPr lang="zh-CN" altLang="en-US" sz="2800" dirty="0">
                <a:latin typeface="黑体" panose="02010609060101010101" pitchFamily="49" charset="-122"/>
                <a:ea typeface="黑体" panose="02010609060101010101" pitchFamily="49" charset="-122"/>
              </a:rPr>
              <a:t>由于市场的变化和巨头的合并，打车软件背后的算法变得单一，决策权开始集中到少数人手上。</a:t>
            </a:r>
            <a:endParaRPr lang="en-US" altLang="zh-CN" sz="2800" dirty="0">
              <a:latin typeface="黑体" panose="02010609060101010101" pitchFamily="49" charset="-122"/>
              <a:ea typeface="黑体" panose="02010609060101010101" pitchFamily="49" charset="-122"/>
            </a:endParaRPr>
          </a:p>
          <a:p>
            <a:pPr>
              <a:lnSpc>
                <a:spcPct val="110000"/>
              </a:lnSpc>
            </a:pPr>
            <a:r>
              <a:rPr lang="zh-CN" altLang="en-US" sz="2800" dirty="0">
                <a:solidFill>
                  <a:srgbClr val="C00000"/>
                </a:solidFill>
                <a:latin typeface="黑体" panose="02010609060101010101" pitchFamily="49" charset="-122"/>
                <a:ea typeface="黑体" panose="02010609060101010101" pitchFamily="49" charset="-122"/>
              </a:rPr>
              <a:t>加价算法</a:t>
            </a:r>
            <a:r>
              <a:rPr lang="zh-CN" altLang="en-US" sz="2800" dirty="0">
                <a:latin typeface="黑体" panose="02010609060101010101" pitchFamily="49" charset="-122"/>
                <a:ea typeface="黑体" panose="02010609060101010101" pitchFamily="49" charset="-122"/>
              </a:rPr>
              <a:t>模式，开始成为人们唯一的选择。</a:t>
            </a:r>
          </a:p>
          <a:p>
            <a:pPr>
              <a:lnSpc>
                <a:spcPct val="110000"/>
              </a:lnSpc>
            </a:pPr>
            <a:r>
              <a:rPr lang="zh-CN" altLang="en-US" sz="2800" dirty="0">
                <a:latin typeface="黑体" panose="02010609060101010101" pitchFamily="49" charset="-122"/>
                <a:ea typeface="黑体" panose="02010609060101010101" pitchFamily="49" charset="-122"/>
              </a:rPr>
              <a:t>不公平性的产生！</a:t>
            </a:r>
          </a:p>
        </p:txBody>
      </p:sp>
      <p:pic>
        <p:nvPicPr>
          <p:cNvPr id="8" name="Picture 2" descr="E:\000 2016年度教学活动\000 微信公众号-嘉数汇\图片\01-23\taxi.jpg">
            <a:extLst>
              <a:ext uri="{FF2B5EF4-FFF2-40B4-BE49-F238E27FC236}">
                <a16:creationId xmlns:a16="http://schemas.microsoft.com/office/drawing/2014/main" id="{09350836-D0A3-4F11-947B-43512FB986B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899579" y="3776240"/>
            <a:ext cx="2597439" cy="1532489"/>
          </a:xfrm>
          <a:prstGeom prst="rect">
            <a:avLst/>
          </a:prstGeom>
          <a:noFill/>
        </p:spPr>
      </p:pic>
    </p:spTree>
    <p:extLst>
      <p:ext uri="{BB962C8B-B14F-4D97-AF65-F5344CB8AC3E}">
        <p14:creationId xmlns:p14="http://schemas.microsoft.com/office/powerpoint/2010/main" val="4207466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算法的歧视？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4.4  </a:t>
            </a:r>
            <a:r>
              <a:rPr lang="zh-CN" altLang="en-US"/>
              <a:t>算法实例</a:t>
            </a:r>
            <a:endParaRPr lang="zh-CN" altLang="en-US" dirty="0"/>
          </a:p>
        </p:txBody>
      </p:sp>
      <p:sp>
        <p:nvSpPr>
          <p:cNvPr id="5" name="内容占位符 2">
            <a:extLst>
              <a:ext uri="{FF2B5EF4-FFF2-40B4-BE49-F238E27FC236}">
                <a16:creationId xmlns:a16="http://schemas.microsoft.com/office/drawing/2014/main" id="{DF793602-E91D-411B-9D5D-89CD940D9B35}"/>
              </a:ext>
            </a:extLst>
          </p:cNvPr>
          <p:cNvSpPr txBox="1">
            <a:spLocks/>
          </p:cNvSpPr>
          <p:nvPr/>
        </p:nvSpPr>
        <p:spPr>
          <a:xfrm>
            <a:off x="893284" y="1355916"/>
            <a:ext cx="10405431" cy="43082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zh-CN" altLang="en-US" sz="2400" dirty="0">
              <a:solidFill>
                <a:srgbClr val="00B050"/>
              </a:solidFill>
              <a:latin typeface="Calibri" panose="020F0502020204030204" pitchFamily="34" charset="0"/>
              <a:ea typeface="黑体" panose="02010609060101010101" pitchFamily="49" charset="-122"/>
            </a:endParaRPr>
          </a:p>
        </p:txBody>
      </p:sp>
      <p:sp>
        <p:nvSpPr>
          <p:cNvPr id="9" name="内容占位符 2">
            <a:extLst>
              <a:ext uri="{FF2B5EF4-FFF2-40B4-BE49-F238E27FC236}">
                <a16:creationId xmlns:a16="http://schemas.microsoft.com/office/drawing/2014/main" id="{17C7E145-9B01-4A82-842F-EEEF0979B552}"/>
              </a:ext>
            </a:extLst>
          </p:cNvPr>
          <p:cNvSpPr txBox="1">
            <a:spLocks/>
          </p:cNvSpPr>
          <p:nvPr/>
        </p:nvSpPr>
        <p:spPr>
          <a:xfrm>
            <a:off x="893283" y="1033564"/>
            <a:ext cx="10405431"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黑体" panose="02010609060101010101" pitchFamily="49" charset="-122"/>
                <a:ea typeface="黑体" panose="02010609060101010101" pitchFamily="49" charset="-122"/>
              </a:rPr>
              <a:t>算法有意或无意的把人类的成见、误解和偏见等编码到管理我们生活方方面面的软件系统中，进而重现定义我们现在的生活。</a:t>
            </a:r>
            <a:endParaRPr lang="en-US" altLang="zh-CN" sz="2400">
              <a:latin typeface="黑体" panose="02010609060101010101" pitchFamily="49" charset="-122"/>
              <a:ea typeface="黑体" panose="02010609060101010101" pitchFamily="49" charset="-122"/>
            </a:endParaRPr>
          </a:p>
          <a:p>
            <a:pPr lvl="1"/>
            <a:r>
              <a:rPr lang="zh-CN" altLang="en-US" sz="2000">
                <a:latin typeface="黑体" panose="02010609060101010101" pitchFamily="49" charset="-122"/>
                <a:ea typeface="黑体" panose="02010609060101010101" pitchFamily="49" charset="-122"/>
              </a:rPr>
              <a:t>能上哪个学校、在哪里工作、能否获得购车贷款、健康保险的缴费标准是多少等各种决策，越来越多地由数学模型和算法决定；</a:t>
            </a:r>
            <a:endParaRPr lang="en-US" altLang="zh-CN" sz="2000">
              <a:latin typeface="黑体" panose="02010609060101010101" pitchFamily="49" charset="-122"/>
              <a:ea typeface="黑体" panose="02010609060101010101" pitchFamily="49" charset="-122"/>
            </a:endParaRPr>
          </a:p>
          <a:p>
            <a:r>
              <a:rPr lang="zh-CN" altLang="en-US" sz="2400">
                <a:latin typeface="黑体" panose="02010609060101010101" pitchFamily="49" charset="-122"/>
                <a:ea typeface="黑体" panose="02010609060101010101" pitchFamily="49" charset="-122"/>
              </a:rPr>
              <a:t>现在使用的很多模型和算法都是不透明的，未受到规制的，明明有错却容不得质疑的。</a:t>
            </a:r>
            <a:endParaRPr lang="en-US" altLang="zh-CN" sz="2400" dirty="0">
              <a:latin typeface="黑体" panose="02010609060101010101" pitchFamily="49" charset="-122"/>
              <a:ea typeface="黑体" panose="02010609060101010101" pitchFamily="49" charset="-122"/>
            </a:endParaRPr>
          </a:p>
        </p:txBody>
      </p:sp>
      <p:pic>
        <p:nvPicPr>
          <p:cNvPr id="34818" name="Picture 2" descr="Watch Dogs 2 PC 版繼續免費送【附連結】網站登記即可獲贈- 香港unwire.hk">
            <a:extLst>
              <a:ext uri="{FF2B5EF4-FFF2-40B4-BE49-F238E27FC236}">
                <a16:creationId xmlns:a16="http://schemas.microsoft.com/office/drawing/2014/main" id="{9791FBEB-C921-4F0A-AB35-BCCB7C183EB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10348" y="3382456"/>
            <a:ext cx="3204991" cy="179479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44087CD-2EBF-4729-8F17-E7B009C52ED2}"/>
              </a:ext>
            </a:extLst>
          </p:cNvPr>
          <p:cNvSpPr txBox="1"/>
          <p:nvPr/>
        </p:nvSpPr>
        <p:spPr>
          <a:xfrm>
            <a:off x="3258470" y="5294868"/>
            <a:ext cx="1508746" cy="369332"/>
          </a:xfrm>
          <a:prstGeom prst="rect">
            <a:avLst/>
          </a:prstGeom>
          <a:noFill/>
        </p:spPr>
        <p:txBody>
          <a:bodyPr wrap="none" rtlCol="0">
            <a:spAutoFit/>
          </a:bodyPr>
          <a:lstStyle/>
          <a:p>
            <a:r>
              <a:rPr lang="en-US" altLang="zh-CN" dirty="0"/>
              <a:t>《</a:t>
            </a:r>
            <a:r>
              <a:rPr lang="zh-CN" altLang="en-US" dirty="0"/>
              <a:t>看门狗 </a:t>
            </a:r>
            <a:r>
              <a:rPr lang="en-US" altLang="zh-CN" dirty="0"/>
              <a:t>2》</a:t>
            </a:r>
          </a:p>
        </p:txBody>
      </p:sp>
      <p:pic>
        <p:nvPicPr>
          <p:cNvPr id="34822" name="Picture 6" descr="Why Watch Dogs 2 Had To Be In San Francisco - Game Informer">
            <a:extLst>
              <a:ext uri="{FF2B5EF4-FFF2-40B4-BE49-F238E27FC236}">
                <a16:creationId xmlns:a16="http://schemas.microsoft.com/office/drawing/2014/main" id="{23EFC0BF-CDEA-4FC5-97DF-89CB549897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54006" y="3382456"/>
            <a:ext cx="3204991" cy="179479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36027E6-8BC0-4D5E-AF23-29E373AC7CC3}"/>
              </a:ext>
            </a:extLst>
          </p:cNvPr>
          <p:cNvSpPr txBox="1"/>
          <p:nvPr/>
        </p:nvSpPr>
        <p:spPr>
          <a:xfrm>
            <a:off x="6331754" y="5294868"/>
            <a:ext cx="2254143" cy="369332"/>
          </a:xfrm>
          <a:prstGeom prst="rect">
            <a:avLst/>
          </a:prstGeom>
          <a:noFill/>
        </p:spPr>
        <p:txBody>
          <a:bodyPr wrap="none" rtlCol="0">
            <a:spAutoFit/>
          </a:bodyPr>
          <a:lstStyle/>
          <a:p>
            <a:r>
              <a:rPr lang="en-US" altLang="zh-CN" dirty="0" err="1"/>
              <a:t>ctOS</a:t>
            </a:r>
            <a:r>
              <a:rPr lang="zh-CN" altLang="en-US" dirty="0"/>
              <a:t>监控着城市一切</a:t>
            </a:r>
            <a:endParaRPr lang="en-US" altLang="zh-CN" dirty="0"/>
          </a:p>
        </p:txBody>
      </p:sp>
    </p:spTree>
    <p:extLst>
      <p:ext uri="{BB962C8B-B14F-4D97-AF65-F5344CB8AC3E}">
        <p14:creationId xmlns:p14="http://schemas.microsoft.com/office/powerpoint/2010/main" val="1058466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数据的计算</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算法分析</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dirty="0"/>
              <a:t>数据结构与算法的关系</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4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数据的计算与程序表达</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normAutofit/>
          </a:bodyPr>
          <a:lstStyle/>
          <a:p>
            <a:pPr marL="0" indent="0">
              <a:buNone/>
            </a:pPr>
            <a:r>
              <a:rPr lang="zh-CN" altLang="en-US" dirty="0"/>
              <a:t>算法实例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normAutofit/>
          </a:bodyPr>
          <a:lstStyle/>
          <a:p>
            <a:pPr marL="0" indent="0">
              <a:buNone/>
            </a:pPr>
            <a:r>
              <a:rPr lang="zh-CN" altLang="en-US" sz="3200" b="1" dirty="0"/>
              <a:t>计算机编程语言</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408601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程序设计语言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4.5  </a:t>
            </a:r>
            <a:r>
              <a:rPr lang="zh-CN" altLang="en-US" dirty="0"/>
              <a:t>计算机编程语言</a:t>
            </a:r>
          </a:p>
        </p:txBody>
      </p:sp>
      <p:graphicFrame>
        <p:nvGraphicFramePr>
          <p:cNvPr id="2" name="图示 1">
            <a:extLst>
              <a:ext uri="{FF2B5EF4-FFF2-40B4-BE49-F238E27FC236}">
                <a16:creationId xmlns:a16="http://schemas.microsoft.com/office/drawing/2014/main" id="{56DAF341-FC13-47FA-B895-A713550AD866}"/>
              </a:ext>
            </a:extLst>
          </p:cNvPr>
          <p:cNvGraphicFramePr/>
          <p:nvPr>
            <p:extLst>
              <p:ext uri="{D42A27DB-BD31-4B8C-83A1-F6EECF244321}">
                <p14:modId xmlns:p14="http://schemas.microsoft.com/office/powerpoint/2010/main" val="3764560569"/>
              </p:ext>
            </p:extLst>
          </p:nvPr>
        </p:nvGraphicFramePr>
        <p:xfrm>
          <a:off x="6934200" y="672030"/>
          <a:ext cx="4732663" cy="4428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内容占位符 2">
            <a:extLst>
              <a:ext uri="{FF2B5EF4-FFF2-40B4-BE49-F238E27FC236}">
                <a16:creationId xmlns:a16="http://schemas.microsoft.com/office/drawing/2014/main" id="{7A41F1F4-651C-4F88-AF5B-45B86F2EDDF5}"/>
              </a:ext>
            </a:extLst>
          </p:cNvPr>
          <p:cNvSpPr txBox="1">
            <a:spLocks/>
          </p:cNvSpPr>
          <p:nvPr/>
        </p:nvSpPr>
        <p:spPr>
          <a:xfrm>
            <a:off x="457200" y="1200150"/>
            <a:ext cx="6477000" cy="507946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zh-CN" altLang="en-US" sz="2400">
                <a:latin typeface="Calibri" panose="020F0502020204030204" pitchFamily="34" charset="0"/>
                <a:ea typeface="黑体" panose="02010609060101010101" pitchFamily="49" charset="-122"/>
              </a:rPr>
              <a:t>计算机解决问题的过程实质上是机械地执行人们为它编制的指令序列的过程。为了告诉计算机应当执行什么指令，需要使用某种计算机语言。这种计算机语言能够精 确地描述计算过程，称为</a:t>
            </a:r>
            <a:r>
              <a:rPr lang="zh-CN" altLang="en-US" sz="2400">
                <a:solidFill>
                  <a:srgbClr val="C00000"/>
                </a:solidFill>
                <a:latin typeface="Calibri" panose="020F0502020204030204" pitchFamily="34" charset="0"/>
                <a:ea typeface="黑体" panose="02010609060101010101" pitchFamily="49" charset="-122"/>
              </a:rPr>
              <a:t>程序设计语言或编程语言（</a:t>
            </a:r>
            <a:r>
              <a:rPr lang="en-US" altLang="zh-CN" sz="2400">
                <a:solidFill>
                  <a:srgbClr val="C00000"/>
                </a:solidFill>
                <a:latin typeface="Calibri" panose="020F0502020204030204" pitchFamily="34" charset="0"/>
                <a:ea typeface="黑体" panose="02010609060101010101" pitchFamily="49" charset="-122"/>
              </a:rPr>
              <a:t>programming language</a:t>
            </a:r>
            <a:r>
              <a:rPr lang="zh-CN" altLang="en-US" sz="2400">
                <a:solidFill>
                  <a:srgbClr val="C00000"/>
                </a:solidFill>
                <a:latin typeface="Calibri" panose="020F0502020204030204" pitchFamily="34" charset="0"/>
                <a:ea typeface="黑体" panose="02010609060101010101" pitchFamily="49" charset="-122"/>
              </a:rPr>
              <a:t>）</a:t>
            </a:r>
            <a:r>
              <a:rPr lang="zh-CN" altLang="en-US" sz="2400">
                <a:latin typeface="Calibri" panose="020F0502020204030204" pitchFamily="34" charset="0"/>
                <a:ea typeface="黑体" panose="02010609060101010101" pitchFamily="49" charset="-122"/>
              </a:rPr>
              <a:t>。</a:t>
            </a:r>
          </a:p>
          <a:p>
            <a:pPr>
              <a:lnSpc>
                <a:spcPct val="114000"/>
              </a:lnSpc>
            </a:pPr>
            <a:r>
              <a:rPr lang="zh-CN" altLang="en-US" sz="2400">
                <a:latin typeface="Calibri" panose="020F0502020204030204" pitchFamily="34" charset="0"/>
                <a:ea typeface="黑体" panose="02010609060101010101" pitchFamily="49" charset="-122"/>
              </a:rPr>
              <a:t>与计算机打交道的理想语言当然是人类用自然语言与计算机（如人机对话）进行对话。遗憾的是，由于自然语言的词语和句子往往有</a:t>
            </a:r>
            <a:r>
              <a:rPr lang="zh-CN" altLang="en-US" sz="2400">
                <a:solidFill>
                  <a:srgbClr val="C00000"/>
                </a:solidFill>
                <a:latin typeface="Calibri" panose="020F0502020204030204" pitchFamily="34" charset="0"/>
                <a:ea typeface="黑体" panose="02010609060101010101" pitchFamily="49" charset="-122"/>
              </a:rPr>
              <a:t>歧义</a:t>
            </a:r>
            <a:r>
              <a:rPr lang="zh-CN" altLang="en-US" sz="2400">
                <a:latin typeface="Calibri" panose="020F0502020204030204" pitchFamily="34" charset="0"/>
                <a:ea typeface="黑体" panose="02010609060101010101" pitchFamily="49" charset="-122"/>
              </a:rPr>
              <a:t>， 既不精确也不简练，至少目前的计算机还不能很好地理解自然语言。</a:t>
            </a:r>
          </a:p>
          <a:p>
            <a:pPr>
              <a:lnSpc>
                <a:spcPct val="114000"/>
              </a:lnSpc>
            </a:pPr>
            <a:r>
              <a:rPr lang="zh-CN" altLang="en-US" sz="2400">
                <a:latin typeface="Calibri" panose="020F0502020204030204" pitchFamily="34" charset="0"/>
                <a:ea typeface="黑体" panose="02010609060101010101" pitchFamily="49" charset="-122"/>
              </a:rPr>
              <a:t>所以计算机科学家设计 了人造语言来与计算机进行交流。编程语言是人工设计的形式语言，具有</a:t>
            </a:r>
            <a:r>
              <a:rPr lang="zh-CN" altLang="en-US" sz="2400">
                <a:solidFill>
                  <a:srgbClr val="C00000"/>
                </a:solidFill>
                <a:latin typeface="Calibri" panose="020F0502020204030204" pitchFamily="34" charset="0"/>
                <a:ea typeface="黑体" panose="02010609060101010101" pitchFamily="49" charset="-122"/>
              </a:rPr>
              <a:t>严格的语法和语义</a:t>
            </a:r>
            <a:r>
              <a:rPr lang="zh-CN" altLang="en-US" sz="2400">
                <a:latin typeface="Calibri" panose="020F0502020204030204" pitchFamily="34" charset="0"/>
                <a:ea typeface="黑体" panose="02010609060101010101" pitchFamily="49" charset="-122"/>
              </a:rPr>
              <a:t>， 因此没有歧义的问题。</a:t>
            </a:r>
          </a:p>
          <a:p>
            <a:pPr>
              <a:lnSpc>
                <a:spcPct val="114000"/>
              </a:lnSpc>
              <a:buFont typeface="Arial" panose="020B0604020202020204" pitchFamily="34" charset="0"/>
              <a:buNone/>
            </a:pPr>
            <a:endParaRPr lang="zh-CN" altLang="en-US" sz="2400"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898983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a:extLst>
              <a:ext uri="{FF2B5EF4-FFF2-40B4-BE49-F238E27FC236}">
                <a16:creationId xmlns:a16="http://schemas.microsoft.com/office/drawing/2014/main" id="{64DE080F-E05B-4C9C-8D9B-62C96E41DA64}"/>
              </a:ext>
            </a:extLst>
          </p:cNvPr>
          <p:cNvGraphicFramePr>
            <a:graphicFrameLocks noGrp="1"/>
          </p:cNvGraphicFramePr>
          <p:nvPr>
            <p:ph sz="quarter" idx="15"/>
            <p:extLst>
              <p:ext uri="{D42A27DB-BD31-4B8C-83A1-F6EECF244321}">
                <p14:modId xmlns:p14="http://schemas.microsoft.com/office/powerpoint/2010/main" val="3931123584"/>
              </p:ext>
            </p:extLst>
          </p:nvPr>
        </p:nvGraphicFramePr>
        <p:xfrm>
          <a:off x="609600" y="812800"/>
          <a:ext cx="6672549" cy="5786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a:t>编程语言的类别</a:t>
            </a:r>
            <a:endParaRPr lang="zh-CN" altLang="en-US"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pic>
        <p:nvPicPr>
          <p:cNvPr id="40962" name="Picture 2" descr="PPT - Assembly &amp; Machine Language PowerPoint Presentation, free download -  ID:5674619">
            <a:extLst>
              <a:ext uri="{FF2B5EF4-FFF2-40B4-BE49-F238E27FC236}">
                <a16:creationId xmlns:a16="http://schemas.microsoft.com/office/drawing/2014/main" id="{40F53226-1F52-4462-8CFB-EFC027CAE10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553855" y="1189822"/>
            <a:ext cx="4317736" cy="323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643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编程语言的发展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pic>
        <p:nvPicPr>
          <p:cNvPr id="8" name="Picture 2">
            <a:extLst>
              <a:ext uri="{FF2B5EF4-FFF2-40B4-BE49-F238E27FC236}">
                <a16:creationId xmlns:a16="http://schemas.microsoft.com/office/drawing/2014/main" id="{772099E9-8E5A-407F-80DF-4361EEA331F4}"/>
              </a:ext>
            </a:extLst>
          </p:cNvPr>
          <p:cNvPicPr>
            <a:picLocks noGrp="1" noChangeAspect="1" noChangeArrowheads="1"/>
          </p:cNvPicPr>
          <p:nvPr>
            <p:ph sz="quarter" idx="15"/>
          </p:nvPr>
        </p:nvPicPr>
        <p:blipFill>
          <a:blip r:embed="rId2" cstate="print"/>
          <a:srcRect/>
          <a:stretch>
            <a:fillRect/>
          </a:stretch>
        </p:blipFill>
        <p:spPr bwMode="auto">
          <a:xfrm>
            <a:off x="2468991" y="859316"/>
            <a:ext cx="7254018" cy="4532678"/>
          </a:xfrm>
          <a:prstGeom prst="rect">
            <a:avLst/>
          </a:prstGeom>
          <a:noFill/>
          <a:ln w="9525">
            <a:noFill/>
            <a:miter lim="800000"/>
            <a:headEnd/>
            <a:tailEnd/>
          </a:ln>
        </p:spPr>
      </p:pic>
      <p:sp>
        <p:nvSpPr>
          <p:cNvPr id="10" name="标题 1">
            <a:extLst>
              <a:ext uri="{FF2B5EF4-FFF2-40B4-BE49-F238E27FC236}">
                <a16:creationId xmlns:a16="http://schemas.microsoft.com/office/drawing/2014/main" id="{5C4323AA-34EB-41FD-B768-2FE7F94E1984}"/>
              </a:ext>
            </a:extLst>
          </p:cNvPr>
          <p:cNvSpPr txBox="1">
            <a:spLocks/>
          </p:cNvSpPr>
          <p:nvPr/>
        </p:nvSpPr>
        <p:spPr>
          <a:xfrm>
            <a:off x="763377" y="5839492"/>
            <a:ext cx="6170823" cy="447498"/>
          </a:xfrm>
          <a:prstGeom prst="rect">
            <a:avLst/>
          </a:prstGeom>
        </p:spPr>
        <p:txBody>
          <a:bodyPr>
            <a:no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r>
              <a:rPr lang="en-US" altLang="zh-CN" sz="2800" b="0">
                <a:latin typeface="Calibri" panose="020F0502020204030204" pitchFamily="34" charset="0"/>
                <a:cs typeface="Calibri" panose="020F0502020204030204" pitchFamily="34" charset="0"/>
              </a:rPr>
              <a:t>Evolutionary graph of programming languages</a:t>
            </a:r>
            <a:endParaRPr lang="zh-CN" altLang="en-US" sz="28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262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编程语言的发展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10" name="标题 1">
            <a:extLst>
              <a:ext uri="{FF2B5EF4-FFF2-40B4-BE49-F238E27FC236}">
                <a16:creationId xmlns:a16="http://schemas.microsoft.com/office/drawing/2014/main" id="{5C4323AA-34EB-41FD-B768-2FE7F94E1984}"/>
              </a:ext>
            </a:extLst>
          </p:cNvPr>
          <p:cNvSpPr txBox="1">
            <a:spLocks/>
          </p:cNvSpPr>
          <p:nvPr/>
        </p:nvSpPr>
        <p:spPr>
          <a:xfrm>
            <a:off x="763377" y="5839492"/>
            <a:ext cx="6170823" cy="447498"/>
          </a:xfrm>
          <a:prstGeom prst="rect">
            <a:avLst/>
          </a:prstGeom>
        </p:spPr>
        <p:txBody>
          <a:bodyPr>
            <a:no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r>
              <a:rPr lang="en-US" altLang="zh-CN" sz="2800" b="0" dirty="0">
                <a:latin typeface="Calibri" panose="020F0502020204030204" pitchFamily="34" charset="0"/>
                <a:cs typeface="Calibri" panose="020F0502020204030204" pitchFamily="34" charset="0"/>
              </a:rPr>
              <a:t>Elements of modern programming languages</a:t>
            </a:r>
            <a:endParaRPr lang="zh-CN" altLang="en-US" sz="2800" b="0"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FD47D7A9-1336-4F54-8D92-9D5C5E0FA782}"/>
              </a:ext>
            </a:extLst>
          </p:cNvPr>
          <p:cNvSpPr>
            <a:spLocks noGrp="1"/>
          </p:cNvSpPr>
          <p:nvPr>
            <p:ph sz="quarter" idx="15"/>
          </p:nvPr>
        </p:nvSpPr>
        <p:spPr>
          <a:xfrm>
            <a:off x="609600" y="812801"/>
            <a:ext cx="10833100" cy="3505812"/>
          </a:xfrm>
        </p:spPr>
        <p:txBody>
          <a:bodyPr>
            <a:normAutofit lnSpcReduction="10000"/>
          </a:bodyPr>
          <a:lstStyle/>
          <a:p>
            <a:pPr marL="342900" lvl="0" indent="-342900">
              <a:lnSpc>
                <a:spcPct val="100000"/>
              </a:lnSpc>
              <a:spcBef>
                <a:spcPct val="20000"/>
              </a:spcBef>
            </a:pPr>
            <a:r>
              <a:rPr lang="en-US" altLang="zh-CN" sz="2800" dirty="0">
                <a:latin typeface="Calibri"/>
                <a:cs typeface="+mn-cs"/>
              </a:rPr>
              <a:t>Before the introduction of FORTRAN in the 1950s, programmers had to work in machine code, made up of binary commands , or in assembly languages.</a:t>
            </a:r>
          </a:p>
          <a:p>
            <a:pPr marL="342900" lvl="0" indent="-342900">
              <a:lnSpc>
                <a:spcPct val="100000"/>
              </a:lnSpc>
              <a:spcBef>
                <a:spcPct val="20000"/>
              </a:spcBef>
            </a:pPr>
            <a:endParaRPr lang="en-US" altLang="zh-CN" sz="2800" dirty="0">
              <a:latin typeface="Calibri"/>
              <a:cs typeface="+mn-cs"/>
            </a:endParaRPr>
          </a:p>
          <a:p>
            <a:pPr marL="342900" lvl="0" indent="-342900">
              <a:lnSpc>
                <a:spcPct val="100000"/>
              </a:lnSpc>
              <a:spcBef>
                <a:spcPct val="20000"/>
              </a:spcBef>
            </a:pPr>
            <a:r>
              <a:rPr lang="en-US" altLang="zh-CN" sz="2800" dirty="0">
                <a:latin typeface="Calibri"/>
                <a:cs typeface="+mn-cs"/>
              </a:rPr>
              <a:t>Early programming languages</a:t>
            </a:r>
          </a:p>
          <a:p>
            <a:pPr marL="742950" lvl="1" indent="-285750">
              <a:lnSpc>
                <a:spcPct val="100000"/>
              </a:lnSpc>
              <a:spcBef>
                <a:spcPct val="20000"/>
              </a:spcBef>
              <a:buFont typeface="Arial" pitchFamily="34" charset="0"/>
              <a:buChar char="–"/>
            </a:pPr>
            <a:r>
              <a:rPr lang="en-US" altLang="zh-CN" sz="2400" i="1" dirty="0">
                <a:latin typeface="Calibri"/>
                <a:cs typeface="+mn-cs"/>
              </a:rPr>
              <a:t>Type checking</a:t>
            </a:r>
          </a:p>
          <a:p>
            <a:pPr marL="742950" lvl="1" indent="-285750">
              <a:lnSpc>
                <a:spcPct val="100000"/>
              </a:lnSpc>
              <a:spcBef>
                <a:spcPct val="20000"/>
              </a:spcBef>
              <a:buFont typeface="Arial" pitchFamily="34" charset="0"/>
              <a:buChar char="–"/>
            </a:pPr>
            <a:r>
              <a:rPr lang="en-US" altLang="zh-CN" sz="2400" i="1" dirty="0">
                <a:latin typeface="Calibri"/>
                <a:cs typeface="+mn-cs"/>
              </a:rPr>
              <a:t>Recursion</a:t>
            </a:r>
          </a:p>
          <a:p>
            <a:pPr marL="742950" lvl="1" indent="-285750">
              <a:lnSpc>
                <a:spcPct val="100000"/>
              </a:lnSpc>
              <a:spcBef>
                <a:spcPct val="20000"/>
              </a:spcBef>
              <a:buFont typeface="Arial" pitchFamily="34" charset="0"/>
              <a:buChar char="–"/>
            </a:pPr>
            <a:r>
              <a:rPr lang="en-US" altLang="zh-CN" sz="2400" i="1" dirty="0">
                <a:latin typeface="Calibri"/>
                <a:cs typeface="+mn-cs"/>
              </a:rPr>
              <a:t>Dynamic data structures</a:t>
            </a:r>
            <a:endParaRPr lang="zh-CN" altLang="en-US" sz="3600" dirty="0"/>
          </a:p>
        </p:txBody>
      </p:sp>
      <p:pic>
        <p:nvPicPr>
          <p:cNvPr id="9" name="Picture 2">
            <a:extLst>
              <a:ext uri="{FF2B5EF4-FFF2-40B4-BE49-F238E27FC236}">
                <a16:creationId xmlns:a16="http://schemas.microsoft.com/office/drawing/2014/main" id="{0304C960-C9AB-48CB-B0FA-5D0BFA74E5DB}"/>
              </a:ext>
            </a:extLst>
          </p:cNvPr>
          <p:cNvPicPr>
            <a:picLocks noChangeAspect="1" noChangeArrowheads="1"/>
          </p:cNvPicPr>
          <p:nvPr/>
        </p:nvPicPr>
        <p:blipFill>
          <a:blip r:embed="rId2" cstate="print"/>
          <a:srcRect/>
          <a:stretch>
            <a:fillRect/>
          </a:stretch>
        </p:blipFill>
        <p:spPr bwMode="auto">
          <a:xfrm>
            <a:off x="10127635" y="1663499"/>
            <a:ext cx="1634554" cy="1691353"/>
          </a:xfrm>
          <a:prstGeom prst="rect">
            <a:avLst/>
          </a:prstGeom>
          <a:noFill/>
          <a:ln w="9525">
            <a:noFill/>
            <a:miter lim="800000"/>
            <a:headEnd/>
            <a:tailEnd/>
          </a:ln>
        </p:spPr>
      </p:pic>
      <p:pic>
        <p:nvPicPr>
          <p:cNvPr id="11" name="Picture 3">
            <a:extLst>
              <a:ext uri="{FF2B5EF4-FFF2-40B4-BE49-F238E27FC236}">
                <a16:creationId xmlns:a16="http://schemas.microsoft.com/office/drawing/2014/main" id="{5BF109AD-3DDA-45F8-ABBF-A680557CC680}"/>
              </a:ext>
            </a:extLst>
          </p:cNvPr>
          <p:cNvPicPr>
            <a:picLocks noChangeAspect="1" noChangeArrowheads="1"/>
          </p:cNvPicPr>
          <p:nvPr/>
        </p:nvPicPr>
        <p:blipFill>
          <a:blip r:embed="rId3" cstate="print"/>
          <a:srcRect/>
          <a:stretch>
            <a:fillRect/>
          </a:stretch>
        </p:blipFill>
        <p:spPr bwMode="auto">
          <a:xfrm>
            <a:off x="5525079" y="3182098"/>
            <a:ext cx="4392488" cy="2130529"/>
          </a:xfrm>
          <a:prstGeom prst="rect">
            <a:avLst/>
          </a:prstGeom>
          <a:noFill/>
          <a:ln w="9525">
            <a:noFill/>
            <a:miter lim="800000"/>
            <a:headEnd/>
            <a:tailEnd/>
          </a:ln>
        </p:spPr>
      </p:pic>
      <p:sp>
        <p:nvSpPr>
          <p:cNvPr id="12" name="矩形 11">
            <a:extLst>
              <a:ext uri="{FF2B5EF4-FFF2-40B4-BE49-F238E27FC236}">
                <a16:creationId xmlns:a16="http://schemas.microsoft.com/office/drawing/2014/main" id="{B1FD61C1-B025-45BD-BCB2-2914DC592EA8}"/>
              </a:ext>
            </a:extLst>
          </p:cNvPr>
          <p:cNvSpPr/>
          <p:nvPr/>
        </p:nvSpPr>
        <p:spPr>
          <a:xfrm>
            <a:off x="9172121" y="5194501"/>
            <a:ext cx="2590068" cy="338554"/>
          </a:xfrm>
          <a:prstGeom prst="rect">
            <a:avLst/>
          </a:prstGeom>
        </p:spPr>
        <p:txBody>
          <a:bodyPr wrap="none">
            <a:spAutoFit/>
          </a:bodyPr>
          <a:lstStyle/>
          <a:p>
            <a:r>
              <a:rPr lang="en-US" altLang="zh-CN" sz="1600" i="1" dirty="0">
                <a:latin typeface="Calibri" panose="020F0502020204030204" pitchFamily="34" charset="0"/>
                <a:cs typeface="Calibri" panose="020F0502020204030204" pitchFamily="34" charset="0"/>
              </a:rPr>
              <a:t>Flowcharts for the “for” loop</a:t>
            </a:r>
            <a:endParaRPr lang="zh-CN" altLang="en-US" sz="16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7982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4.1  </a:t>
            </a:r>
            <a:r>
              <a:rPr lang="zh-CN" altLang="en-US" dirty="0"/>
              <a:t>数据的计算</a:t>
            </a:r>
          </a:p>
        </p:txBody>
      </p:sp>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什么是算法</a:t>
            </a:r>
          </a:p>
        </p:txBody>
      </p:sp>
      <p:sp>
        <p:nvSpPr>
          <p:cNvPr id="2" name="矩形 1">
            <a:extLst>
              <a:ext uri="{FF2B5EF4-FFF2-40B4-BE49-F238E27FC236}">
                <a16:creationId xmlns:a16="http://schemas.microsoft.com/office/drawing/2014/main" id="{39E14296-D2F4-4077-928E-69BDA3B0E87E}"/>
              </a:ext>
            </a:extLst>
          </p:cNvPr>
          <p:cNvSpPr/>
          <p:nvPr/>
        </p:nvSpPr>
        <p:spPr>
          <a:xfrm>
            <a:off x="519089" y="1812496"/>
            <a:ext cx="6743700" cy="2554545"/>
          </a:xfrm>
          <a:prstGeom prst="rect">
            <a:avLst/>
          </a:prstGeom>
        </p:spPr>
        <p:txBody>
          <a:bodyPr wrap="square">
            <a:spAutoFit/>
          </a:bodyPr>
          <a:lstStyle/>
          <a:p>
            <a:r>
              <a:rPr lang="en-US" altLang="zh-CN" sz="3200" dirty="0">
                <a:solidFill>
                  <a:schemeClr val="tx2"/>
                </a:solidFill>
                <a:latin typeface="Calibri" panose="020F0502020204030204" pitchFamily="34" charset="0"/>
                <a:cs typeface="Calibri" panose="020F0502020204030204" pitchFamily="34" charset="0"/>
              </a:rPr>
              <a:t>In mathematics and computer science, an algorithm is a </a:t>
            </a:r>
            <a:r>
              <a:rPr lang="en-US" altLang="zh-CN" sz="3200" dirty="0">
                <a:solidFill>
                  <a:srgbClr val="C00000"/>
                </a:solidFill>
                <a:latin typeface="Calibri" panose="020F0502020204030204" pitchFamily="34" charset="0"/>
                <a:cs typeface="Calibri" panose="020F0502020204030204" pitchFamily="34" charset="0"/>
              </a:rPr>
              <a:t>finite sequence</a:t>
            </a:r>
            <a:r>
              <a:rPr lang="en-US" altLang="zh-CN" sz="3200" dirty="0">
                <a:solidFill>
                  <a:schemeClr val="tx2"/>
                </a:solidFill>
                <a:latin typeface="Calibri" panose="020F0502020204030204" pitchFamily="34" charset="0"/>
                <a:cs typeface="Calibri" panose="020F0502020204030204" pitchFamily="34" charset="0"/>
              </a:rPr>
              <a:t> of well-defined, computer-implementable </a:t>
            </a:r>
            <a:r>
              <a:rPr lang="en-US" altLang="zh-CN" sz="3200" dirty="0">
                <a:solidFill>
                  <a:srgbClr val="C00000"/>
                </a:solidFill>
                <a:latin typeface="Calibri" panose="020F0502020204030204" pitchFamily="34" charset="0"/>
                <a:cs typeface="Calibri" panose="020F0502020204030204" pitchFamily="34" charset="0"/>
              </a:rPr>
              <a:t>instructions</a:t>
            </a:r>
            <a:r>
              <a:rPr lang="en-US" altLang="zh-CN" sz="3200" dirty="0">
                <a:solidFill>
                  <a:schemeClr val="tx2"/>
                </a:solidFill>
                <a:latin typeface="Calibri" panose="020F0502020204030204" pitchFamily="34" charset="0"/>
                <a:cs typeface="Calibri" panose="020F0502020204030204" pitchFamily="34" charset="0"/>
              </a:rPr>
              <a:t>, typically to solve a class of problems or to perform a computation.</a:t>
            </a:r>
            <a:endParaRPr lang="zh-CN" altLang="en-US" sz="3200" dirty="0">
              <a:solidFill>
                <a:schemeClr val="tx2"/>
              </a:solidFill>
              <a:latin typeface="Calibri" panose="020F0502020204030204" pitchFamily="34" charset="0"/>
              <a:cs typeface="Calibri" panose="020F0502020204030204" pitchFamily="34" charset="0"/>
            </a:endParaRPr>
          </a:p>
        </p:txBody>
      </p:sp>
      <p:graphicFrame>
        <p:nvGraphicFramePr>
          <p:cNvPr id="3" name="图示 2">
            <a:extLst>
              <a:ext uri="{FF2B5EF4-FFF2-40B4-BE49-F238E27FC236}">
                <a16:creationId xmlns:a16="http://schemas.microsoft.com/office/drawing/2014/main" id="{A319D33F-6AF0-4F3F-9003-B81509601CD9}"/>
              </a:ext>
            </a:extLst>
          </p:cNvPr>
          <p:cNvGraphicFramePr/>
          <p:nvPr>
            <p:extLst>
              <p:ext uri="{D42A27DB-BD31-4B8C-83A1-F6EECF244321}">
                <p14:modId xmlns:p14="http://schemas.microsoft.com/office/powerpoint/2010/main" val="7201375"/>
              </p:ext>
            </p:extLst>
          </p:nvPr>
        </p:nvGraphicFramePr>
        <p:xfrm>
          <a:off x="7556502" y="1305305"/>
          <a:ext cx="4236255" cy="3568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6534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编程语言的发展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10" name="标题 1">
            <a:extLst>
              <a:ext uri="{FF2B5EF4-FFF2-40B4-BE49-F238E27FC236}">
                <a16:creationId xmlns:a16="http://schemas.microsoft.com/office/drawing/2014/main" id="{5C4323AA-34EB-41FD-B768-2FE7F94E1984}"/>
              </a:ext>
            </a:extLst>
          </p:cNvPr>
          <p:cNvSpPr txBox="1">
            <a:spLocks/>
          </p:cNvSpPr>
          <p:nvPr/>
        </p:nvSpPr>
        <p:spPr>
          <a:xfrm>
            <a:off x="763377" y="5839492"/>
            <a:ext cx="6170823" cy="447498"/>
          </a:xfrm>
          <a:prstGeom prst="rect">
            <a:avLst/>
          </a:prstGeom>
        </p:spPr>
        <p:txBody>
          <a:bodyPr>
            <a:no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r>
              <a:rPr lang="en-US" altLang="zh-CN" sz="2800" b="0" dirty="0">
                <a:latin typeface="Calibri" panose="020F0502020204030204" pitchFamily="34" charset="0"/>
                <a:cs typeface="Calibri" panose="020F0502020204030204" pitchFamily="34" charset="0"/>
              </a:rPr>
              <a:t>Recursion and dynamic data structures</a:t>
            </a:r>
            <a:endParaRPr lang="zh-CN" altLang="en-US" sz="2800" b="0" dirty="0">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C4B617C1-4B2A-40DB-ADE9-9042F8A615A9}"/>
              </a:ext>
            </a:extLst>
          </p:cNvPr>
          <p:cNvPicPr>
            <a:picLocks noChangeAspect="1" noChangeArrowheads="1"/>
          </p:cNvPicPr>
          <p:nvPr/>
        </p:nvPicPr>
        <p:blipFill>
          <a:blip r:embed="rId2" cstate="print"/>
          <a:srcRect/>
          <a:stretch>
            <a:fillRect/>
          </a:stretch>
        </p:blipFill>
        <p:spPr bwMode="auto">
          <a:xfrm>
            <a:off x="450313" y="949613"/>
            <a:ext cx="6918847" cy="2953087"/>
          </a:xfrm>
          <a:prstGeom prst="rect">
            <a:avLst/>
          </a:prstGeom>
          <a:noFill/>
          <a:ln w="9525">
            <a:noFill/>
            <a:miter lim="800000"/>
            <a:headEnd/>
            <a:tailEnd/>
          </a:ln>
        </p:spPr>
      </p:pic>
      <p:pic>
        <p:nvPicPr>
          <p:cNvPr id="14" name="Picture 3">
            <a:extLst>
              <a:ext uri="{FF2B5EF4-FFF2-40B4-BE49-F238E27FC236}">
                <a16:creationId xmlns:a16="http://schemas.microsoft.com/office/drawing/2014/main" id="{0213E840-2EE5-4E86-8B14-4D9D1C265235}"/>
              </a:ext>
            </a:extLst>
          </p:cNvPr>
          <p:cNvPicPr>
            <a:picLocks noChangeAspect="1" noChangeArrowheads="1"/>
          </p:cNvPicPr>
          <p:nvPr/>
        </p:nvPicPr>
        <p:blipFill>
          <a:blip r:embed="rId3" cstate="print"/>
          <a:srcRect/>
          <a:stretch>
            <a:fillRect/>
          </a:stretch>
        </p:blipFill>
        <p:spPr bwMode="auto">
          <a:xfrm>
            <a:off x="7804459" y="913833"/>
            <a:ext cx="3816041" cy="1205935"/>
          </a:xfrm>
          <a:prstGeom prst="rect">
            <a:avLst/>
          </a:prstGeom>
          <a:noFill/>
          <a:ln w="9525">
            <a:solidFill>
              <a:schemeClr val="tx1"/>
            </a:solidFill>
            <a:miter lim="800000"/>
            <a:headEnd/>
            <a:tailEnd/>
          </a:ln>
        </p:spPr>
      </p:pic>
      <p:pic>
        <p:nvPicPr>
          <p:cNvPr id="15" name="Picture 4">
            <a:extLst>
              <a:ext uri="{FF2B5EF4-FFF2-40B4-BE49-F238E27FC236}">
                <a16:creationId xmlns:a16="http://schemas.microsoft.com/office/drawing/2014/main" id="{19DB84CE-690F-47C2-A52A-87B8B76B484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04459" y="2672838"/>
            <a:ext cx="3816041" cy="1512324"/>
          </a:xfrm>
          <a:prstGeom prst="rect">
            <a:avLst/>
          </a:prstGeom>
          <a:noFill/>
          <a:ln w="9525">
            <a:noFill/>
            <a:miter lim="800000"/>
            <a:headEnd/>
            <a:tailEnd/>
          </a:ln>
        </p:spPr>
      </p:pic>
      <p:sp>
        <p:nvSpPr>
          <p:cNvPr id="16" name="内容占位符 2">
            <a:extLst>
              <a:ext uri="{FF2B5EF4-FFF2-40B4-BE49-F238E27FC236}">
                <a16:creationId xmlns:a16="http://schemas.microsoft.com/office/drawing/2014/main" id="{ECE94F9C-48F0-44DF-8076-EEB5A8BA137C}"/>
              </a:ext>
            </a:extLst>
          </p:cNvPr>
          <p:cNvSpPr txBox="1">
            <a:spLocks/>
          </p:cNvSpPr>
          <p:nvPr/>
        </p:nvSpPr>
        <p:spPr>
          <a:xfrm>
            <a:off x="389364" y="4365111"/>
            <a:ext cx="6918847" cy="122758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i="1">
                <a:solidFill>
                  <a:srgbClr val="C00000"/>
                </a:solidFill>
                <a:latin typeface="Calibri" panose="020F0502020204030204" pitchFamily="34" charset="0"/>
                <a:cs typeface="Calibri" panose="020F0502020204030204" pitchFamily="34" charset="0"/>
              </a:rPr>
              <a:t>Recursion</a:t>
            </a:r>
            <a:r>
              <a:rPr lang="en-US" altLang="zh-CN" i="1">
                <a:latin typeface="Calibri" panose="020F0502020204030204" pitchFamily="34" charset="0"/>
                <a:cs typeface="Calibri" panose="020F0502020204030204" pitchFamily="34" charset="0"/>
              </a:rPr>
              <a:t>, the ability </a:t>
            </a:r>
            <a:r>
              <a:rPr lang="en-US" altLang="zh-CN">
                <a:latin typeface="Calibri" panose="020F0502020204030204" pitchFamily="34" charset="0"/>
                <a:cs typeface="Calibri" panose="020F0502020204030204" pitchFamily="34" charset="0"/>
              </a:rPr>
              <a:t>for a program or subroutine to </a:t>
            </a:r>
            <a:r>
              <a:rPr lang="en-US" altLang="zh-CN" i="1">
                <a:latin typeface="Calibri" panose="020F0502020204030204" pitchFamily="34" charset="0"/>
                <a:cs typeface="Calibri" panose="020F0502020204030204" pitchFamily="34" charset="0"/>
              </a:rPr>
              <a:t>call itself </a:t>
            </a:r>
          </a:p>
          <a:p>
            <a:r>
              <a:rPr lang="en-US" altLang="zh-CN" i="1">
                <a:solidFill>
                  <a:srgbClr val="C00000"/>
                </a:solidFill>
                <a:latin typeface="Calibri" panose="020F0502020204030204" pitchFamily="34" charset="0"/>
                <a:cs typeface="Calibri" panose="020F0502020204030204" pitchFamily="34" charset="0"/>
              </a:rPr>
              <a:t>Dynamic data structures</a:t>
            </a:r>
            <a:r>
              <a:rPr lang="en-US" altLang="zh-CN" i="1">
                <a:latin typeface="Calibri" panose="020F0502020204030204" pitchFamily="34" charset="0"/>
                <a:cs typeface="Calibri" panose="020F0502020204030204" pitchFamily="34" charset="0"/>
              </a:rPr>
              <a:t>, for which </a:t>
            </a:r>
            <a:r>
              <a:rPr lang="en-US" altLang="zh-CN">
                <a:latin typeface="Calibri" panose="020F0502020204030204" pitchFamily="34" charset="0"/>
                <a:cs typeface="Calibri" panose="020F0502020204030204" pitchFamily="34" charset="0"/>
              </a:rPr>
              <a:t>the memory space required is not set in advance but can change size as the program runs.</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0787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编程语言的发展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10" name="标题 1">
            <a:extLst>
              <a:ext uri="{FF2B5EF4-FFF2-40B4-BE49-F238E27FC236}">
                <a16:creationId xmlns:a16="http://schemas.microsoft.com/office/drawing/2014/main" id="{5C4323AA-34EB-41FD-B768-2FE7F94E1984}"/>
              </a:ext>
            </a:extLst>
          </p:cNvPr>
          <p:cNvSpPr txBox="1">
            <a:spLocks/>
          </p:cNvSpPr>
          <p:nvPr/>
        </p:nvSpPr>
        <p:spPr>
          <a:xfrm>
            <a:off x="763377" y="5839492"/>
            <a:ext cx="6170823" cy="447498"/>
          </a:xfrm>
          <a:prstGeom prst="rect">
            <a:avLst/>
          </a:prstGeom>
        </p:spPr>
        <p:txBody>
          <a:bodyPr>
            <a:no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r>
              <a:rPr lang="en-US" altLang="zh-CN" sz="2800" b="0" dirty="0">
                <a:latin typeface="Calibri" panose="020F0502020204030204" pitchFamily="34" charset="0"/>
                <a:cs typeface="Calibri" panose="020F0502020204030204" pitchFamily="34" charset="0"/>
              </a:rPr>
              <a:t>Programming with objects</a:t>
            </a:r>
            <a:endParaRPr lang="zh-CN" altLang="en-US" sz="2800" b="0" dirty="0">
              <a:latin typeface="Calibri" panose="020F0502020204030204" pitchFamily="34" charset="0"/>
              <a:cs typeface="Calibri" panose="020F0502020204030204" pitchFamily="34" charset="0"/>
            </a:endParaRPr>
          </a:p>
        </p:txBody>
      </p:sp>
      <p:pic>
        <p:nvPicPr>
          <p:cNvPr id="9" name="Picture 4">
            <a:extLst>
              <a:ext uri="{FF2B5EF4-FFF2-40B4-BE49-F238E27FC236}">
                <a16:creationId xmlns:a16="http://schemas.microsoft.com/office/drawing/2014/main" id="{1D20F2AE-D3DB-466C-AC01-4C90A622F05E}"/>
              </a:ext>
            </a:extLst>
          </p:cNvPr>
          <p:cNvPicPr>
            <a:picLocks noChangeAspect="1" noChangeArrowheads="1"/>
          </p:cNvPicPr>
          <p:nvPr/>
        </p:nvPicPr>
        <p:blipFill>
          <a:blip r:embed="rId2" cstate="print"/>
          <a:srcRect/>
          <a:stretch>
            <a:fillRect/>
          </a:stretch>
        </p:blipFill>
        <p:spPr bwMode="auto">
          <a:xfrm>
            <a:off x="971796" y="1016029"/>
            <a:ext cx="4248478" cy="2046659"/>
          </a:xfrm>
          <a:prstGeom prst="rect">
            <a:avLst/>
          </a:prstGeom>
          <a:noFill/>
          <a:ln w="9525">
            <a:noFill/>
            <a:miter lim="800000"/>
            <a:headEnd/>
            <a:tailEnd/>
          </a:ln>
        </p:spPr>
      </p:pic>
      <p:pic>
        <p:nvPicPr>
          <p:cNvPr id="11" name="Picture 2">
            <a:extLst>
              <a:ext uri="{FF2B5EF4-FFF2-40B4-BE49-F238E27FC236}">
                <a16:creationId xmlns:a16="http://schemas.microsoft.com/office/drawing/2014/main" id="{787B834D-941C-45E1-83DD-14DF7A1AEF7E}"/>
              </a:ext>
            </a:extLst>
          </p:cNvPr>
          <p:cNvPicPr>
            <a:picLocks noChangeAspect="1" noChangeArrowheads="1"/>
          </p:cNvPicPr>
          <p:nvPr/>
        </p:nvPicPr>
        <p:blipFill>
          <a:blip r:embed="rId3" cstate="print"/>
          <a:srcRect/>
          <a:stretch>
            <a:fillRect/>
          </a:stretch>
        </p:blipFill>
        <p:spPr bwMode="auto">
          <a:xfrm>
            <a:off x="3272011" y="2753234"/>
            <a:ext cx="2556244" cy="2383358"/>
          </a:xfrm>
          <a:prstGeom prst="rect">
            <a:avLst/>
          </a:prstGeom>
          <a:noFill/>
          <a:ln w="9525">
            <a:noFill/>
            <a:miter lim="800000"/>
            <a:headEnd/>
            <a:tailEnd/>
          </a:ln>
        </p:spPr>
      </p:pic>
      <p:pic>
        <p:nvPicPr>
          <p:cNvPr id="12" name="Picture 3">
            <a:extLst>
              <a:ext uri="{FF2B5EF4-FFF2-40B4-BE49-F238E27FC236}">
                <a16:creationId xmlns:a16="http://schemas.microsoft.com/office/drawing/2014/main" id="{00680CD0-FB8C-4012-8BD6-5CC3554BD8BB}"/>
              </a:ext>
            </a:extLst>
          </p:cNvPr>
          <p:cNvPicPr>
            <a:picLocks noChangeAspect="1" noChangeArrowheads="1"/>
          </p:cNvPicPr>
          <p:nvPr/>
        </p:nvPicPr>
        <p:blipFill>
          <a:blip r:embed="rId4" cstate="print"/>
          <a:srcRect/>
          <a:stretch>
            <a:fillRect/>
          </a:stretch>
        </p:blipFill>
        <p:spPr bwMode="auto">
          <a:xfrm>
            <a:off x="6004231" y="1159885"/>
            <a:ext cx="2452687" cy="4034550"/>
          </a:xfrm>
          <a:prstGeom prst="rect">
            <a:avLst/>
          </a:prstGeom>
          <a:noFill/>
          <a:ln w="9525">
            <a:noFill/>
            <a:miter lim="800000"/>
            <a:headEnd/>
            <a:tailEnd/>
          </a:ln>
        </p:spPr>
      </p:pic>
      <p:pic>
        <p:nvPicPr>
          <p:cNvPr id="17" name="Picture 5">
            <a:extLst>
              <a:ext uri="{FF2B5EF4-FFF2-40B4-BE49-F238E27FC236}">
                <a16:creationId xmlns:a16="http://schemas.microsoft.com/office/drawing/2014/main" id="{7BB22069-8E79-4947-A1CD-0C3A4C05BA13}"/>
              </a:ext>
            </a:extLst>
          </p:cNvPr>
          <p:cNvPicPr>
            <a:picLocks noChangeAspect="1" noChangeArrowheads="1"/>
          </p:cNvPicPr>
          <p:nvPr/>
        </p:nvPicPr>
        <p:blipFill>
          <a:blip r:embed="rId5" cstate="print"/>
          <a:srcRect/>
          <a:stretch>
            <a:fillRect/>
          </a:stretch>
        </p:blipFill>
        <p:spPr bwMode="auto">
          <a:xfrm>
            <a:off x="8808872" y="1159885"/>
            <a:ext cx="2903475" cy="3976707"/>
          </a:xfrm>
          <a:prstGeom prst="rect">
            <a:avLst/>
          </a:prstGeom>
          <a:noFill/>
          <a:ln w="9525">
            <a:noFill/>
            <a:miter lim="800000"/>
            <a:headEnd/>
            <a:tailEnd/>
          </a:ln>
        </p:spPr>
      </p:pic>
    </p:spTree>
    <p:extLst>
      <p:ext uri="{BB962C8B-B14F-4D97-AF65-F5344CB8AC3E}">
        <p14:creationId xmlns:p14="http://schemas.microsoft.com/office/powerpoint/2010/main" val="1804831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编程语言的发展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pic>
        <p:nvPicPr>
          <p:cNvPr id="13" name="Picture 5">
            <a:extLst>
              <a:ext uri="{FF2B5EF4-FFF2-40B4-BE49-F238E27FC236}">
                <a16:creationId xmlns:a16="http://schemas.microsoft.com/office/drawing/2014/main" id="{A1478CC0-D17A-403F-9626-63A05F9C926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5108" y="616943"/>
            <a:ext cx="10961783" cy="6160522"/>
          </a:xfrm>
          <a:prstGeom prst="rect">
            <a:avLst/>
          </a:prstGeom>
          <a:noFill/>
          <a:ln w="9525">
            <a:noFill/>
            <a:miter lim="800000"/>
            <a:headEnd/>
            <a:tailEnd/>
          </a:ln>
        </p:spPr>
      </p:pic>
    </p:spTree>
    <p:extLst>
      <p:ext uri="{BB962C8B-B14F-4D97-AF65-F5344CB8AC3E}">
        <p14:creationId xmlns:p14="http://schemas.microsoft.com/office/powerpoint/2010/main" val="1230456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面向数据科学的编程语言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pic>
        <p:nvPicPr>
          <p:cNvPr id="5" name="Picture 2" descr="E:\000 2016年度教学活动\000 微信公众号-嘉数汇\图片\04-09\arc.jpg">
            <a:extLst>
              <a:ext uri="{FF2B5EF4-FFF2-40B4-BE49-F238E27FC236}">
                <a16:creationId xmlns:a16="http://schemas.microsoft.com/office/drawing/2014/main" id="{C4318B52-C31B-4442-8AEA-5B2D9DDB4D88}"/>
              </a:ext>
            </a:extLst>
          </p:cNvPr>
          <p:cNvPicPr>
            <a:picLocks noChangeAspect="1" noChangeArrowheads="1"/>
          </p:cNvPicPr>
          <p:nvPr/>
        </p:nvPicPr>
        <p:blipFill>
          <a:blip r:embed="rId2" cstate="print"/>
          <a:srcRect/>
          <a:stretch>
            <a:fillRect/>
          </a:stretch>
        </p:blipFill>
        <p:spPr bwMode="auto">
          <a:xfrm>
            <a:off x="7210002" y="2228161"/>
            <a:ext cx="4882122" cy="2401678"/>
          </a:xfrm>
          <a:prstGeom prst="rect">
            <a:avLst/>
          </a:prstGeom>
          <a:noFill/>
        </p:spPr>
      </p:pic>
      <p:pic>
        <p:nvPicPr>
          <p:cNvPr id="6" name="Picture 2">
            <a:extLst>
              <a:ext uri="{FF2B5EF4-FFF2-40B4-BE49-F238E27FC236}">
                <a16:creationId xmlns:a16="http://schemas.microsoft.com/office/drawing/2014/main" id="{5872DBF1-5005-4A23-BE3B-69725DEEB166}"/>
              </a:ext>
            </a:extLst>
          </p:cNvPr>
          <p:cNvPicPr>
            <a:picLocks noChangeAspect="1" noChangeArrowheads="1"/>
          </p:cNvPicPr>
          <p:nvPr/>
        </p:nvPicPr>
        <p:blipFill>
          <a:blip r:embed="rId3" cstate="print"/>
          <a:srcRect/>
          <a:stretch>
            <a:fillRect/>
          </a:stretch>
        </p:blipFill>
        <p:spPr bwMode="auto">
          <a:xfrm>
            <a:off x="530121" y="1286723"/>
            <a:ext cx="6445458" cy="4284553"/>
          </a:xfrm>
          <a:prstGeom prst="rect">
            <a:avLst/>
          </a:prstGeom>
          <a:noFill/>
          <a:ln w="9525">
            <a:noFill/>
            <a:miter lim="800000"/>
            <a:headEnd/>
            <a:tailEnd/>
          </a:ln>
        </p:spPr>
      </p:pic>
    </p:spTree>
    <p:extLst>
      <p:ext uri="{BB962C8B-B14F-4D97-AF65-F5344CB8AC3E}">
        <p14:creationId xmlns:p14="http://schemas.microsoft.com/office/powerpoint/2010/main" val="1191754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面向数据科学的编程语言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8" name="内容占位符 2">
            <a:extLst>
              <a:ext uri="{FF2B5EF4-FFF2-40B4-BE49-F238E27FC236}">
                <a16:creationId xmlns:a16="http://schemas.microsoft.com/office/drawing/2014/main" id="{835AC71D-71D9-43BD-8CD5-9750529B7468}"/>
              </a:ext>
            </a:extLst>
          </p:cNvPr>
          <p:cNvSpPr txBox="1">
            <a:spLocks/>
          </p:cNvSpPr>
          <p:nvPr/>
        </p:nvSpPr>
        <p:spPr>
          <a:xfrm>
            <a:off x="571500" y="1403565"/>
            <a:ext cx="7099302" cy="45360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zh-CN" altLang="en-US" sz="2400">
                <a:solidFill>
                  <a:srgbClr val="C00000"/>
                </a:solidFill>
                <a:latin typeface="+mj-lt"/>
                <a:ea typeface="黑体" pitchFamily="49" charset="-122"/>
              </a:rPr>
              <a:t>适用于数据分析的自然语言</a:t>
            </a:r>
          </a:p>
          <a:p>
            <a:pPr lvl="1">
              <a:lnSpc>
                <a:spcPct val="120000"/>
              </a:lnSpc>
              <a:spcBef>
                <a:spcPts val="600"/>
              </a:spcBef>
              <a:spcAft>
                <a:spcPts val="600"/>
              </a:spcAft>
            </a:pPr>
            <a:r>
              <a:rPr lang="zh-CN" altLang="en-US" sz="2000">
                <a:latin typeface="+mj-lt"/>
                <a:ea typeface="黑体" pitchFamily="49" charset="-122"/>
              </a:rPr>
              <a:t>基于关系代数、面向集合</a:t>
            </a:r>
          </a:p>
          <a:p>
            <a:pPr>
              <a:lnSpc>
                <a:spcPct val="120000"/>
              </a:lnSpc>
              <a:spcBef>
                <a:spcPts val="600"/>
              </a:spcBef>
            </a:pPr>
            <a:r>
              <a:rPr lang="zh-CN" altLang="en-US" sz="2400">
                <a:solidFill>
                  <a:srgbClr val="C00000"/>
                </a:solidFill>
                <a:latin typeface="+mj-lt"/>
                <a:ea typeface="黑体" pitchFamily="49" charset="-122"/>
              </a:rPr>
              <a:t>高效的语言</a:t>
            </a:r>
          </a:p>
          <a:p>
            <a:pPr lvl="1">
              <a:lnSpc>
                <a:spcPct val="120000"/>
              </a:lnSpc>
              <a:spcBef>
                <a:spcPts val="600"/>
              </a:spcBef>
              <a:spcAft>
                <a:spcPts val="600"/>
              </a:spcAft>
            </a:pPr>
            <a:r>
              <a:rPr lang="zh-CN" altLang="en-US" sz="2000">
                <a:latin typeface="+mj-lt"/>
                <a:ea typeface="黑体" pitchFamily="49" charset="-122"/>
              </a:rPr>
              <a:t>声明式语言：直接表述想要的结果，而非获得方式</a:t>
            </a:r>
          </a:p>
          <a:p>
            <a:pPr>
              <a:lnSpc>
                <a:spcPct val="120000"/>
              </a:lnSpc>
              <a:spcBef>
                <a:spcPts val="600"/>
              </a:spcBef>
            </a:pPr>
            <a:r>
              <a:rPr lang="zh-CN" altLang="en-US" sz="2400">
                <a:solidFill>
                  <a:srgbClr val="C00000"/>
                </a:solidFill>
                <a:latin typeface="+mj-lt"/>
                <a:ea typeface="黑体" pitchFamily="49" charset="-122"/>
              </a:rPr>
              <a:t>优化的处理</a:t>
            </a:r>
          </a:p>
          <a:p>
            <a:pPr lvl="1">
              <a:lnSpc>
                <a:spcPct val="120000"/>
              </a:lnSpc>
              <a:spcBef>
                <a:spcPts val="600"/>
              </a:spcBef>
              <a:spcAft>
                <a:spcPts val="600"/>
              </a:spcAft>
            </a:pPr>
            <a:r>
              <a:rPr lang="zh-CN" altLang="en-US" sz="2000">
                <a:latin typeface="+mj-lt"/>
                <a:ea typeface="黑体" pitchFamily="49" charset="-122"/>
              </a:rPr>
              <a:t>将结果与方式脱钩有助于持续优化 </a:t>
            </a:r>
            <a:r>
              <a:rPr lang="en-US" altLang="zh-CN" sz="2000">
                <a:latin typeface="+mj-lt"/>
                <a:ea typeface="黑体" pitchFamily="49" charset="-122"/>
              </a:rPr>
              <a:t>SQL </a:t>
            </a:r>
            <a:r>
              <a:rPr lang="zh-CN" altLang="en-US" sz="2000">
                <a:latin typeface="+mj-lt"/>
                <a:ea typeface="黑体" pitchFamily="49" charset="-122"/>
              </a:rPr>
              <a:t>引擎</a:t>
            </a:r>
          </a:p>
          <a:p>
            <a:pPr>
              <a:lnSpc>
                <a:spcPct val="120000"/>
              </a:lnSpc>
              <a:spcBef>
                <a:spcPts val="600"/>
              </a:spcBef>
            </a:pPr>
            <a:r>
              <a:rPr lang="zh-CN" altLang="en-US" sz="2400">
                <a:solidFill>
                  <a:srgbClr val="C00000"/>
                </a:solidFill>
                <a:latin typeface="+mj-lt"/>
                <a:ea typeface="黑体" pitchFamily="49" charset="-122"/>
              </a:rPr>
              <a:t>持续创新</a:t>
            </a:r>
          </a:p>
          <a:p>
            <a:pPr lvl="1">
              <a:lnSpc>
                <a:spcPct val="120000"/>
              </a:lnSpc>
              <a:spcBef>
                <a:spcPts val="600"/>
              </a:spcBef>
            </a:pPr>
            <a:r>
              <a:rPr lang="zh-CN" altLang="en-US" sz="2000">
                <a:latin typeface="+mj-lt"/>
                <a:ea typeface="黑体" pitchFamily="49" charset="-122"/>
              </a:rPr>
              <a:t>内部处理、语言结构和数据访问一直在增强</a:t>
            </a:r>
            <a:endParaRPr lang="zh-CN" altLang="en-US" sz="2000" dirty="0">
              <a:latin typeface="+mj-lt"/>
              <a:ea typeface="黑体" pitchFamily="49" charset="-122"/>
            </a:endParaRPr>
          </a:p>
        </p:txBody>
      </p:sp>
      <p:sp>
        <p:nvSpPr>
          <p:cNvPr id="9" name="标题 1">
            <a:extLst>
              <a:ext uri="{FF2B5EF4-FFF2-40B4-BE49-F238E27FC236}">
                <a16:creationId xmlns:a16="http://schemas.microsoft.com/office/drawing/2014/main" id="{7CFDE82D-50A4-4B08-B29A-452A44AE2A00}"/>
              </a:ext>
            </a:extLst>
          </p:cNvPr>
          <p:cNvSpPr txBox="1">
            <a:spLocks/>
          </p:cNvSpPr>
          <p:nvPr/>
        </p:nvSpPr>
        <p:spPr>
          <a:xfrm>
            <a:off x="3063607" y="736386"/>
            <a:ext cx="6064785" cy="682832"/>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600" b="0">
                <a:ea typeface="黑体" pitchFamily="49" charset="-122"/>
              </a:rPr>
              <a:t>SQL</a:t>
            </a:r>
            <a:r>
              <a:rPr lang="zh-CN" altLang="en-US" sz="3600" b="0">
                <a:ea typeface="黑体" pitchFamily="49" charset="-122"/>
              </a:rPr>
              <a:t>的强大功能 </a:t>
            </a:r>
            <a:endParaRPr lang="zh-CN" altLang="en-US" sz="3600" b="0" dirty="0">
              <a:ea typeface="黑体" pitchFamily="49" charset="-122"/>
            </a:endParaRPr>
          </a:p>
        </p:txBody>
      </p:sp>
      <p:pic>
        <p:nvPicPr>
          <p:cNvPr id="10" name="Picture 2">
            <a:extLst>
              <a:ext uri="{FF2B5EF4-FFF2-40B4-BE49-F238E27FC236}">
                <a16:creationId xmlns:a16="http://schemas.microsoft.com/office/drawing/2014/main" id="{D3E0038A-4D3E-4D56-91F2-530124ACB7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29295" y="2503648"/>
            <a:ext cx="2175906" cy="1850703"/>
          </a:xfrm>
          <a:prstGeom prst="rect">
            <a:avLst/>
          </a:prstGeom>
          <a:noFill/>
          <a:ln w="9525">
            <a:noFill/>
            <a:miter lim="800000"/>
            <a:headEnd/>
            <a:tailEnd/>
          </a:ln>
        </p:spPr>
      </p:pic>
    </p:spTree>
    <p:extLst>
      <p:ext uri="{BB962C8B-B14F-4D97-AF65-F5344CB8AC3E}">
        <p14:creationId xmlns:p14="http://schemas.microsoft.com/office/powerpoint/2010/main" val="2601771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面向数据科学的编程语言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9" name="标题 1">
            <a:extLst>
              <a:ext uri="{FF2B5EF4-FFF2-40B4-BE49-F238E27FC236}">
                <a16:creationId xmlns:a16="http://schemas.microsoft.com/office/drawing/2014/main" id="{7CFDE82D-50A4-4B08-B29A-452A44AE2A00}"/>
              </a:ext>
            </a:extLst>
          </p:cNvPr>
          <p:cNvSpPr txBox="1">
            <a:spLocks/>
          </p:cNvSpPr>
          <p:nvPr/>
        </p:nvSpPr>
        <p:spPr>
          <a:xfrm>
            <a:off x="2905698" y="773272"/>
            <a:ext cx="6064785" cy="682832"/>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600" b="0" dirty="0">
                <a:ea typeface="黑体" pitchFamily="49" charset="-122"/>
              </a:rPr>
              <a:t>SQL</a:t>
            </a:r>
            <a:r>
              <a:rPr lang="zh-CN" altLang="en-US" sz="3600" b="0" dirty="0">
                <a:ea typeface="黑体" pitchFamily="49" charset="-122"/>
              </a:rPr>
              <a:t>至关重要</a:t>
            </a:r>
          </a:p>
        </p:txBody>
      </p:sp>
      <p:pic>
        <p:nvPicPr>
          <p:cNvPr id="11" name="Picture 2">
            <a:extLst>
              <a:ext uri="{FF2B5EF4-FFF2-40B4-BE49-F238E27FC236}">
                <a16:creationId xmlns:a16="http://schemas.microsoft.com/office/drawing/2014/main" id="{F99AE089-CBCD-42D6-892D-69277DB7C4F0}"/>
              </a:ext>
            </a:extLst>
          </p:cNvPr>
          <p:cNvPicPr>
            <a:picLocks noChangeAspect="1" noChangeArrowheads="1"/>
          </p:cNvPicPr>
          <p:nvPr/>
        </p:nvPicPr>
        <p:blipFill>
          <a:blip r:embed="rId2" cstate="print"/>
          <a:srcRect/>
          <a:stretch>
            <a:fillRect/>
          </a:stretch>
        </p:blipFill>
        <p:spPr bwMode="auto">
          <a:xfrm>
            <a:off x="678994" y="1718409"/>
            <a:ext cx="5259097" cy="3421181"/>
          </a:xfrm>
          <a:prstGeom prst="rect">
            <a:avLst/>
          </a:prstGeom>
          <a:noFill/>
          <a:ln w="9525">
            <a:solidFill>
              <a:schemeClr val="tx1"/>
            </a:solidFill>
            <a:miter lim="800000"/>
            <a:headEnd/>
            <a:tailEnd/>
          </a:ln>
        </p:spPr>
      </p:pic>
      <p:pic>
        <p:nvPicPr>
          <p:cNvPr id="12" name="Picture 3">
            <a:extLst>
              <a:ext uri="{FF2B5EF4-FFF2-40B4-BE49-F238E27FC236}">
                <a16:creationId xmlns:a16="http://schemas.microsoft.com/office/drawing/2014/main" id="{A1B61D47-9B81-4968-9C0D-AA482E48D5DE}"/>
              </a:ext>
            </a:extLst>
          </p:cNvPr>
          <p:cNvPicPr>
            <a:picLocks noChangeAspect="1" noChangeArrowheads="1"/>
          </p:cNvPicPr>
          <p:nvPr/>
        </p:nvPicPr>
        <p:blipFill>
          <a:blip r:embed="rId3" cstate="print"/>
          <a:srcRect/>
          <a:stretch>
            <a:fillRect/>
          </a:stretch>
        </p:blipFill>
        <p:spPr bwMode="auto">
          <a:xfrm>
            <a:off x="6342045" y="1718409"/>
            <a:ext cx="4914637" cy="3421181"/>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965351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面向数据科学的编程语言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9" name="标题 1">
            <a:extLst>
              <a:ext uri="{FF2B5EF4-FFF2-40B4-BE49-F238E27FC236}">
                <a16:creationId xmlns:a16="http://schemas.microsoft.com/office/drawing/2014/main" id="{7CFDE82D-50A4-4B08-B29A-452A44AE2A00}"/>
              </a:ext>
            </a:extLst>
          </p:cNvPr>
          <p:cNvSpPr txBox="1">
            <a:spLocks/>
          </p:cNvSpPr>
          <p:nvPr/>
        </p:nvSpPr>
        <p:spPr>
          <a:xfrm>
            <a:off x="2905698" y="773272"/>
            <a:ext cx="6064785" cy="682832"/>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600" b="0" dirty="0">
                <a:ea typeface="黑体" pitchFamily="49" charset="-122"/>
              </a:rPr>
              <a:t>SQL</a:t>
            </a:r>
            <a:r>
              <a:rPr lang="zh-CN" altLang="en-US" sz="3600" b="0" dirty="0">
                <a:ea typeface="黑体" pitchFamily="49" charset="-122"/>
              </a:rPr>
              <a:t>广受欢迎</a:t>
            </a:r>
          </a:p>
        </p:txBody>
      </p:sp>
      <p:pic>
        <p:nvPicPr>
          <p:cNvPr id="8" name="Picture 2">
            <a:extLst>
              <a:ext uri="{FF2B5EF4-FFF2-40B4-BE49-F238E27FC236}">
                <a16:creationId xmlns:a16="http://schemas.microsoft.com/office/drawing/2014/main" id="{4B314042-FC6E-4FFF-BBD0-E76F563F9212}"/>
              </a:ext>
            </a:extLst>
          </p:cNvPr>
          <p:cNvPicPr>
            <a:picLocks noChangeAspect="1" noChangeArrowheads="1"/>
          </p:cNvPicPr>
          <p:nvPr/>
        </p:nvPicPr>
        <p:blipFill>
          <a:blip r:embed="rId2" cstate="print"/>
          <a:srcRect/>
          <a:stretch>
            <a:fillRect/>
          </a:stretch>
        </p:blipFill>
        <p:spPr bwMode="auto">
          <a:xfrm>
            <a:off x="1437618" y="1801735"/>
            <a:ext cx="9316763" cy="3428846"/>
          </a:xfrm>
          <a:prstGeom prst="rect">
            <a:avLst/>
          </a:prstGeom>
          <a:noFill/>
          <a:ln w="9525">
            <a:noFill/>
            <a:miter lim="800000"/>
            <a:headEnd/>
            <a:tailEnd/>
          </a:ln>
        </p:spPr>
      </p:pic>
      <p:pic>
        <p:nvPicPr>
          <p:cNvPr id="10" name="Picture 7">
            <a:extLst>
              <a:ext uri="{FF2B5EF4-FFF2-40B4-BE49-F238E27FC236}">
                <a16:creationId xmlns:a16="http://schemas.microsoft.com/office/drawing/2014/main" id="{2A6EB187-480D-43E3-A858-57860D8CF90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1633" y="4162013"/>
            <a:ext cx="2426253" cy="656771"/>
          </a:xfrm>
          <a:prstGeom prst="rect">
            <a:avLst/>
          </a:prstGeom>
          <a:noFill/>
          <a:ln w="9525">
            <a:noFill/>
            <a:miter lim="800000"/>
            <a:headEnd/>
            <a:tailEnd/>
          </a:ln>
        </p:spPr>
      </p:pic>
    </p:spTree>
    <p:extLst>
      <p:ext uri="{BB962C8B-B14F-4D97-AF65-F5344CB8AC3E}">
        <p14:creationId xmlns:p14="http://schemas.microsoft.com/office/powerpoint/2010/main" val="913556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面向数据科学的编程语言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9" name="标题 1">
            <a:extLst>
              <a:ext uri="{FF2B5EF4-FFF2-40B4-BE49-F238E27FC236}">
                <a16:creationId xmlns:a16="http://schemas.microsoft.com/office/drawing/2014/main" id="{7CFDE82D-50A4-4B08-B29A-452A44AE2A00}"/>
              </a:ext>
            </a:extLst>
          </p:cNvPr>
          <p:cNvSpPr txBox="1">
            <a:spLocks/>
          </p:cNvSpPr>
          <p:nvPr/>
        </p:nvSpPr>
        <p:spPr>
          <a:xfrm>
            <a:off x="2905698" y="773272"/>
            <a:ext cx="6064785" cy="682832"/>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600" b="0" dirty="0">
                <a:ea typeface="黑体" pitchFamily="49" charset="-122"/>
              </a:rPr>
              <a:t>Oracle SQL</a:t>
            </a:r>
            <a:r>
              <a:rPr lang="zh-CN" altLang="en-US" sz="3600" b="0" dirty="0">
                <a:ea typeface="黑体" pitchFamily="49" charset="-122"/>
              </a:rPr>
              <a:t>：</a:t>
            </a:r>
            <a:r>
              <a:rPr lang="en-US" altLang="zh-CN" sz="3600" b="0" dirty="0">
                <a:ea typeface="黑体" pitchFamily="49" charset="-122"/>
              </a:rPr>
              <a:t>30 </a:t>
            </a:r>
            <a:r>
              <a:rPr lang="zh-CN" altLang="en-US" sz="3600" b="0" dirty="0">
                <a:ea typeface="黑体" pitchFamily="49" charset="-122"/>
              </a:rPr>
              <a:t>年创新之旅</a:t>
            </a:r>
          </a:p>
        </p:txBody>
      </p:sp>
      <p:pic>
        <p:nvPicPr>
          <p:cNvPr id="11" name="Picture 3">
            <a:extLst>
              <a:ext uri="{FF2B5EF4-FFF2-40B4-BE49-F238E27FC236}">
                <a16:creationId xmlns:a16="http://schemas.microsoft.com/office/drawing/2014/main" id="{D43F1A16-4989-4A09-B7E6-EB55369009F7}"/>
              </a:ext>
            </a:extLst>
          </p:cNvPr>
          <p:cNvPicPr>
            <a:picLocks noChangeAspect="1" noChangeArrowheads="1"/>
          </p:cNvPicPr>
          <p:nvPr/>
        </p:nvPicPr>
        <p:blipFill>
          <a:blip r:embed="rId2" cstate="print"/>
          <a:srcRect/>
          <a:stretch>
            <a:fillRect/>
          </a:stretch>
        </p:blipFill>
        <p:spPr bwMode="auto">
          <a:xfrm>
            <a:off x="930762" y="1755326"/>
            <a:ext cx="10330475" cy="3347347"/>
          </a:xfrm>
          <a:prstGeom prst="rect">
            <a:avLst/>
          </a:prstGeom>
          <a:noFill/>
          <a:ln w="9525">
            <a:noFill/>
            <a:miter lim="800000"/>
            <a:headEnd/>
            <a:tailEnd/>
          </a:ln>
        </p:spPr>
      </p:pic>
      <p:sp>
        <p:nvSpPr>
          <p:cNvPr id="2" name="文本框 1">
            <a:extLst>
              <a:ext uri="{FF2B5EF4-FFF2-40B4-BE49-F238E27FC236}">
                <a16:creationId xmlns:a16="http://schemas.microsoft.com/office/drawing/2014/main" id="{0102BB97-D9A3-4144-9FA7-B6D390A186DC}"/>
              </a:ext>
            </a:extLst>
          </p:cNvPr>
          <p:cNvSpPr txBox="1"/>
          <p:nvPr/>
        </p:nvSpPr>
        <p:spPr>
          <a:xfrm>
            <a:off x="2655065" y="5824359"/>
            <a:ext cx="2618024" cy="461665"/>
          </a:xfrm>
          <a:prstGeom prst="rect">
            <a:avLst/>
          </a:prstGeom>
          <a:noFill/>
        </p:spPr>
        <p:txBody>
          <a:bodyPr wrap="none" rtlCol="0">
            <a:spAutoFit/>
          </a:bodyPr>
          <a:lstStyle/>
          <a:p>
            <a:r>
              <a:rPr lang="en-US" altLang="zh-CN" sz="2400" dirty="0">
                <a:solidFill>
                  <a:schemeClr val="tx2"/>
                </a:solidFill>
                <a:latin typeface="微软雅黑" panose="020B0503020204020204" pitchFamily="34" charset="-122"/>
                <a:ea typeface="微软雅黑" panose="020B0503020204020204" pitchFamily="34" charset="-122"/>
              </a:rPr>
              <a:t>SQL</a:t>
            </a:r>
            <a:r>
              <a:rPr lang="zh-CN" altLang="en-US" sz="2400" dirty="0">
                <a:solidFill>
                  <a:schemeClr val="tx2"/>
                </a:solidFill>
                <a:latin typeface="微软雅黑" panose="020B0503020204020204" pitchFamily="34" charset="-122"/>
                <a:ea typeface="微软雅黑" panose="020B0503020204020204" pitchFamily="34" charset="-122"/>
              </a:rPr>
              <a:t>语言不断改变</a:t>
            </a:r>
          </a:p>
        </p:txBody>
      </p:sp>
    </p:spTree>
    <p:extLst>
      <p:ext uri="{BB962C8B-B14F-4D97-AF65-F5344CB8AC3E}">
        <p14:creationId xmlns:p14="http://schemas.microsoft.com/office/powerpoint/2010/main" val="133757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面向数据科学的编程语言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9" name="标题 1">
            <a:extLst>
              <a:ext uri="{FF2B5EF4-FFF2-40B4-BE49-F238E27FC236}">
                <a16:creationId xmlns:a16="http://schemas.microsoft.com/office/drawing/2014/main" id="{7CFDE82D-50A4-4B08-B29A-452A44AE2A00}"/>
              </a:ext>
            </a:extLst>
          </p:cNvPr>
          <p:cNvSpPr txBox="1">
            <a:spLocks/>
          </p:cNvSpPr>
          <p:nvPr/>
        </p:nvSpPr>
        <p:spPr>
          <a:xfrm>
            <a:off x="2905698" y="773272"/>
            <a:ext cx="6064785" cy="682832"/>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600" b="0" dirty="0">
                <a:ea typeface="黑体" pitchFamily="49" charset="-122"/>
              </a:rPr>
              <a:t>R </a:t>
            </a:r>
            <a:r>
              <a:rPr lang="zh-CN" altLang="en-US" sz="3600" b="0" dirty="0">
                <a:ea typeface="黑体" pitchFamily="49" charset="-122"/>
              </a:rPr>
              <a:t>语言</a:t>
            </a:r>
          </a:p>
        </p:txBody>
      </p:sp>
      <p:sp>
        <p:nvSpPr>
          <p:cNvPr id="2" name="文本框 1">
            <a:extLst>
              <a:ext uri="{FF2B5EF4-FFF2-40B4-BE49-F238E27FC236}">
                <a16:creationId xmlns:a16="http://schemas.microsoft.com/office/drawing/2014/main" id="{0102BB97-D9A3-4144-9FA7-B6D390A186DC}"/>
              </a:ext>
            </a:extLst>
          </p:cNvPr>
          <p:cNvSpPr txBox="1"/>
          <p:nvPr/>
        </p:nvSpPr>
        <p:spPr>
          <a:xfrm>
            <a:off x="1006207" y="1474507"/>
            <a:ext cx="10179586" cy="876522"/>
          </a:xfrm>
          <a:prstGeom prst="rect">
            <a:avLst/>
          </a:prstGeom>
          <a:noFill/>
        </p:spPr>
        <p:txBody>
          <a:bodyPr wrap="square" rtlCol="0">
            <a:spAutoFit/>
          </a:bodyPr>
          <a:lstStyle/>
          <a:p>
            <a:pPr>
              <a:lnSpc>
                <a:spcPct val="110000"/>
              </a:lnSpc>
            </a:pPr>
            <a:r>
              <a:rPr lang="en-US" altLang="zh-CN" sz="2400" dirty="0">
                <a:solidFill>
                  <a:schemeClr val="tx2"/>
                </a:solidFill>
                <a:latin typeface="微软雅黑" panose="020B0503020204020204" pitchFamily="34" charset="-122"/>
                <a:ea typeface="微软雅黑" panose="020B0503020204020204" pitchFamily="34" charset="-122"/>
              </a:rPr>
              <a:t>R</a:t>
            </a:r>
            <a:r>
              <a:rPr lang="zh-CN" altLang="en-US" sz="2400" dirty="0">
                <a:solidFill>
                  <a:schemeClr val="tx2"/>
                </a:solidFill>
                <a:latin typeface="微软雅黑" panose="020B0503020204020204" pitchFamily="34" charset="-122"/>
                <a:ea typeface="微软雅黑" panose="020B0503020204020204" pitchFamily="34" charset="-122"/>
              </a:rPr>
              <a:t>语言，一种自由软件编程语言与操作环境，主要用于统计分析、绘图、数据挖掘，内置多种统计学及数字分析功能。</a:t>
            </a:r>
          </a:p>
        </p:txBody>
      </p:sp>
      <p:pic>
        <p:nvPicPr>
          <p:cNvPr id="8" name="Picture 1">
            <a:extLst>
              <a:ext uri="{FF2B5EF4-FFF2-40B4-BE49-F238E27FC236}">
                <a16:creationId xmlns:a16="http://schemas.microsoft.com/office/drawing/2014/main" id="{ECAC90C1-DD96-40D3-92EC-76C01AACDB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68187" y="2639462"/>
            <a:ext cx="3789614" cy="2952328"/>
          </a:xfrm>
          <a:prstGeom prst="rect">
            <a:avLst/>
          </a:prstGeom>
          <a:noFill/>
          <a:ln w="9525">
            <a:noFill/>
            <a:miter lim="800000"/>
            <a:headEnd/>
            <a:tailEnd/>
          </a:ln>
        </p:spPr>
      </p:pic>
      <p:sp>
        <p:nvSpPr>
          <p:cNvPr id="10" name="矩形 9">
            <a:extLst>
              <a:ext uri="{FF2B5EF4-FFF2-40B4-BE49-F238E27FC236}">
                <a16:creationId xmlns:a16="http://schemas.microsoft.com/office/drawing/2014/main" id="{BC1ABC32-966F-4A11-BE07-127690B1B588}"/>
              </a:ext>
            </a:extLst>
          </p:cNvPr>
          <p:cNvSpPr/>
          <p:nvPr/>
        </p:nvSpPr>
        <p:spPr>
          <a:xfrm>
            <a:off x="1006207" y="5715396"/>
            <a:ext cx="4185056"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Popular programming languages on Kaggle</a:t>
            </a:r>
            <a:endParaRPr lang="zh-CN" altLang="en-US" dirty="0">
              <a:latin typeface="Calibri" panose="020F0502020204030204" pitchFamily="34" charset="0"/>
              <a:cs typeface="Calibri" panose="020F0502020204030204" pitchFamily="34" charset="0"/>
            </a:endParaRPr>
          </a:p>
        </p:txBody>
      </p:sp>
      <p:pic>
        <p:nvPicPr>
          <p:cNvPr id="12" name="Picture 2">
            <a:extLst>
              <a:ext uri="{FF2B5EF4-FFF2-40B4-BE49-F238E27FC236}">
                <a16:creationId xmlns:a16="http://schemas.microsoft.com/office/drawing/2014/main" id="{9B9BC554-FBD7-4CB6-923C-28FC786C800F}"/>
              </a:ext>
            </a:extLst>
          </p:cNvPr>
          <p:cNvPicPr>
            <a:picLocks noChangeAspect="1" noChangeArrowheads="1"/>
          </p:cNvPicPr>
          <p:nvPr/>
        </p:nvPicPr>
        <p:blipFill>
          <a:blip r:embed="rId3" cstate="print"/>
          <a:srcRect/>
          <a:stretch>
            <a:fillRect/>
          </a:stretch>
        </p:blipFill>
        <p:spPr bwMode="auto">
          <a:xfrm>
            <a:off x="6934200" y="2639462"/>
            <a:ext cx="4536713" cy="2736304"/>
          </a:xfrm>
          <a:prstGeom prst="rect">
            <a:avLst/>
          </a:prstGeom>
          <a:noFill/>
          <a:ln w="9525">
            <a:noFill/>
            <a:miter lim="800000"/>
            <a:headEnd/>
            <a:tailEnd/>
          </a:ln>
        </p:spPr>
      </p:pic>
    </p:spTree>
    <p:extLst>
      <p:ext uri="{BB962C8B-B14F-4D97-AF65-F5344CB8AC3E}">
        <p14:creationId xmlns:p14="http://schemas.microsoft.com/office/powerpoint/2010/main" val="3449974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面向数据科学的编程语言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9" name="标题 1">
            <a:extLst>
              <a:ext uri="{FF2B5EF4-FFF2-40B4-BE49-F238E27FC236}">
                <a16:creationId xmlns:a16="http://schemas.microsoft.com/office/drawing/2014/main" id="{7CFDE82D-50A4-4B08-B29A-452A44AE2A00}"/>
              </a:ext>
            </a:extLst>
          </p:cNvPr>
          <p:cNvSpPr txBox="1">
            <a:spLocks/>
          </p:cNvSpPr>
          <p:nvPr/>
        </p:nvSpPr>
        <p:spPr>
          <a:xfrm>
            <a:off x="2905698" y="773272"/>
            <a:ext cx="6064785" cy="682832"/>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3600" b="0" dirty="0">
                <a:ea typeface="黑体" pitchFamily="49" charset="-122"/>
              </a:rPr>
              <a:t>Python</a:t>
            </a:r>
            <a:endParaRPr lang="zh-CN" altLang="en-US" sz="3600" b="0" dirty="0">
              <a:ea typeface="黑体" pitchFamily="49" charset="-122"/>
            </a:endParaRPr>
          </a:p>
        </p:txBody>
      </p:sp>
      <p:pic>
        <p:nvPicPr>
          <p:cNvPr id="11" name="Picture 4">
            <a:extLst>
              <a:ext uri="{FF2B5EF4-FFF2-40B4-BE49-F238E27FC236}">
                <a16:creationId xmlns:a16="http://schemas.microsoft.com/office/drawing/2014/main" id="{37CC1964-98F6-492A-BB97-EB10F8D7DEDF}"/>
              </a:ext>
            </a:extLst>
          </p:cNvPr>
          <p:cNvPicPr>
            <a:picLocks noChangeAspect="1" noChangeArrowheads="1"/>
          </p:cNvPicPr>
          <p:nvPr/>
        </p:nvPicPr>
        <p:blipFill>
          <a:blip r:embed="rId2" cstate="print"/>
          <a:srcRect/>
          <a:stretch>
            <a:fillRect/>
          </a:stretch>
        </p:blipFill>
        <p:spPr bwMode="auto">
          <a:xfrm>
            <a:off x="6210159" y="1946926"/>
            <a:ext cx="5456330" cy="3297104"/>
          </a:xfrm>
          <a:prstGeom prst="rect">
            <a:avLst/>
          </a:prstGeom>
          <a:noFill/>
          <a:ln w="9525">
            <a:noFill/>
            <a:miter lim="800000"/>
            <a:headEnd/>
            <a:tailEnd/>
          </a:ln>
        </p:spPr>
      </p:pic>
      <p:pic>
        <p:nvPicPr>
          <p:cNvPr id="13" name="Picture 3">
            <a:extLst>
              <a:ext uri="{FF2B5EF4-FFF2-40B4-BE49-F238E27FC236}">
                <a16:creationId xmlns:a16="http://schemas.microsoft.com/office/drawing/2014/main" id="{8A380333-3170-4F45-B285-FC2E0A732323}"/>
              </a:ext>
            </a:extLst>
          </p:cNvPr>
          <p:cNvPicPr>
            <a:picLocks noChangeAspect="1" noChangeArrowheads="1"/>
          </p:cNvPicPr>
          <p:nvPr/>
        </p:nvPicPr>
        <p:blipFill>
          <a:blip r:embed="rId3" cstate="print"/>
          <a:srcRect/>
          <a:stretch>
            <a:fillRect/>
          </a:stretch>
        </p:blipFill>
        <p:spPr bwMode="auto">
          <a:xfrm>
            <a:off x="525511" y="2146264"/>
            <a:ext cx="5412579" cy="3097766"/>
          </a:xfrm>
          <a:prstGeom prst="rect">
            <a:avLst/>
          </a:prstGeom>
          <a:noFill/>
          <a:ln w="9525">
            <a:noFill/>
            <a:miter lim="800000"/>
            <a:headEnd/>
            <a:tailEnd/>
          </a:ln>
        </p:spPr>
      </p:pic>
    </p:spTree>
    <p:extLst>
      <p:ext uri="{BB962C8B-B14F-4D97-AF65-F5344CB8AC3E}">
        <p14:creationId xmlns:p14="http://schemas.microsoft.com/office/powerpoint/2010/main" val="216381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4.1  </a:t>
            </a:r>
            <a:r>
              <a:rPr lang="zh-CN" altLang="en-US" dirty="0"/>
              <a:t>数据的计算</a:t>
            </a:r>
          </a:p>
        </p:txBody>
      </p:sp>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算法的作用</a:t>
            </a:r>
          </a:p>
        </p:txBody>
      </p:sp>
      <p:sp>
        <p:nvSpPr>
          <p:cNvPr id="7" name="内容占位符 2">
            <a:extLst>
              <a:ext uri="{FF2B5EF4-FFF2-40B4-BE49-F238E27FC236}">
                <a16:creationId xmlns:a16="http://schemas.microsoft.com/office/drawing/2014/main" id="{FE4BB868-ED00-4DC5-B3E1-C9F11E9B9821}"/>
              </a:ext>
            </a:extLst>
          </p:cNvPr>
          <p:cNvSpPr txBox="1">
            <a:spLocks/>
          </p:cNvSpPr>
          <p:nvPr/>
        </p:nvSpPr>
        <p:spPr>
          <a:xfrm>
            <a:off x="571500" y="1457376"/>
            <a:ext cx="6985002" cy="49888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800" dirty="0">
                <a:latin typeface="黑体" panose="02010609060101010101" pitchFamily="49" charset="-122"/>
                <a:ea typeface="黑体" panose="02010609060101010101" pitchFamily="49" charset="-122"/>
              </a:rPr>
              <a:t>正如大名鼎鼎的</a:t>
            </a:r>
            <a:r>
              <a:rPr lang="en-US" altLang="zh-CN" sz="2800" dirty="0" err="1">
                <a:latin typeface="Calibri" panose="020F0502020204030204" pitchFamily="34" charset="0"/>
                <a:ea typeface="黑体" panose="02010609060101010101" pitchFamily="49" charset="-122"/>
                <a:cs typeface="Calibri" panose="020F0502020204030204" pitchFamily="34" charset="0"/>
              </a:rPr>
              <a:t>Polya</a:t>
            </a:r>
            <a:r>
              <a:rPr lang="zh-CN" altLang="en-US" sz="2800" dirty="0">
                <a:latin typeface="黑体" panose="02010609060101010101" pitchFamily="49" charset="-122"/>
                <a:ea typeface="黑体" panose="02010609060101010101" pitchFamily="49" charset="-122"/>
              </a:rPr>
              <a:t>所说，为的是在遇到问题时，我们知道</a:t>
            </a:r>
            <a:r>
              <a:rPr lang="zh-CN" altLang="en-US" sz="2800" dirty="0">
                <a:latin typeface="Calibri" panose="020F0502020204030204" pitchFamily="34" charset="0"/>
                <a:ea typeface="黑体" panose="02010609060101010101" pitchFamily="49" charset="-122"/>
                <a:cs typeface="Calibri" panose="020F0502020204030204" pitchFamily="34" charset="0"/>
              </a:rPr>
              <a:t>“</a:t>
            </a:r>
            <a:r>
              <a:rPr lang="en-US" altLang="zh-CN" sz="2800" dirty="0">
                <a:solidFill>
                  <a:srgbClr val="C00000"/>
                </a:solidFill>
                <a:latin typeface="Calibri" panose="020F0502020204030204" pitchFamily="34" charset="0"/>
                <a:ea typeface="黑体" panose="02010609060101010101" pitchFamily="49" charset="-122"/>
                <a:cs typeface="Calibri" panose="020F0502020204030204" pitchFamily="34" charset="0"/>
              </a:rPr>
              <a:t>How to solve it!</a:t>
            </a:r>
            <a:r>
              <a:rPr lang="zh-CN" altLang="en-US" sz="2800" dirty="0">
                <a:latin typeface="Calibri" panose="020F0502020204030204" pitchFamily="34" charset="0"/>
                <a:ea typeface="黑体" panose="02010609060101010101" pitchFamily="49" charset="-122"/>
                <a:cs typeface="Calibri" panose="020F0502020204030204" pitchFamily="34" charset="0"/>
              </a:rPr>
              <a:t>”</a:t>
            </a:r>
            <a:endParaRPr lang="en-US" altLang="zh-CN" sz="2800" dirty="0">
              <a:latin typeface="Calibri" panose="020F0502020204030204" pitchFamily="34" charset="0"/>
              <a:ea typeface="黑体" panose="02010609060101010101" pitchFamily="49" charset="-122"/>
              <a:cs typeface="Calibri" panose="020F0502020204030204" pitchFamily="34" charset="0"/>
            </a:endParaRPr>
          </a:p>
          <a:p>
            <a:pPr>
              <a:lnSpc>
                <a:spcPct val="120000"/>
              </a:lnSpc>
            </a:pPr>
            <a:r>
              <a:rPr lang="zh-CN" altLang="en-US" sz="2800" dirty="0">
                <a:latin typeface="黑体" panose="02010609060101010101" pitchFamily="49" charset="-122"/>
                <a:ea typeface="黑体" panose="02010609060101010101" pitchFamily="49" charset="-122"/>
              </a:rPr>
              <a:t>对于每一个算法都有这样的一个过程：</a:t>
            </a:r>
            <a:endParaRPr lang="en-US" altLang="zh-CN" sz="2800" dirty="0">
              <a:latin typeface="黑体" panose="02010609060101010101" pitchFamily="49" charset="-122"/>
              <a:ea typeface="黑体" panose="02010609060101010101" pitchFamily="49" charset="-122"/>
            </a:endParaRPr>
          </a:p>
          <a:p>
            <a:pPr marL="457200" lvl="1" indent="0">
              <a:lnSpc>
                <a:spcPct val="120000"/>
              </a:lnSpc>
              <a:buNone/>
            </a:pPr>
            <a:r>
              <a:rPr lang="zh-CN" altLang="en-US" sz="2800" dirty="0">
                <a:solidFill>
                  <a:srgbClr val="00B050"/>
                </a:solidFill>
                <a:latin typeface="黑体" panose="02010609060101010101" pitchFamily="49" charset="-122"/>
                <a:ea typeface="黑体" panose="02010609060101010101" pitchFamily="49" charset="-122"/>
              </a:rPr>
              <a:t>     设计 → 证明 → 应用</a:t>
            </a:r>
            <a:endParaRPr lang="en-US" altLang="zh-CN" sz="2800" dirty="0">
              <a:solidFill>
                <a:srgbClr val="00B050"/>
              </a:solidFill>
              <a:latin typeface="黑体" panose="02010609060101010101" pitchFamily="49" charset="-122"/>
              <a:ea typeface="黑体" panose="02010609060101010101" pitchFamily="49" charset="-122"/>
            </a:endParaRPr>
          </a:p>
          <a:p>
            <a:pPr>
              <a:lnSpc>
                <a:spcPct val="120000"/>
              </a:lnSpc>
            </a:pPr>
            <a:r>
              <a:rPr lang="zh-CN" altLang="en-US" sz="2800" dirty="0">
                <a:latin typeface="黑体" panose="02010609060101010101" pitchFamily="49" charset="-122"/>
                <a:ea typeface="黑体" panose="02010609060101010101" pitchFamily="49" charset="-122"/>
              </a:rPr>
              <a:t>而我们学习算法其实也是对这三个方面有着不同的侧重。</a:t>
            </a:r>
          </a:p>
        </p:txBody>
      </p:sp>
      <p:pic>
        <p:nvPicPr>
          <p:cNvPr id="8" name="Picture 3">
            <a:extLst>
              <a:ext uri="{FF2B5EF4-FFF2-40B4-BE49-F238E27FC236}">
                <a16:creationId xmlns:a16="http://schemas.microsoft.com/office/drawing/2014/main" id="{A709A378-082B-4780-90F3-D18F006BC0F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110540" y="1884086"/>
            <a:ext cx="1509960" cy="2177828"/>
          </a:xfrm>
          <a:prstGeom prst="rect">
            <a:avLst/>
          </a:prstGeom>
          <a:noFill/>
          <a:ln w="9525">
            <a:noFill/>
            <a:miter lim="800000"/>
            <a:headEnd/>
            <a:tailEnd/>
          </a:ln>
        </p:spPr>
      </p:pic>
      <p:pic>
        <p:nvPicPr>
          <p:cNvPr id="9" name="Picture 2">
            <a:extLst>
              <a:ext uri="{FF2B5EF4-FFF2-40B4-BE49-F238E27FC236}">
                <a16:creationId xmlns:a16="http://schemas.microsoft.com/office/drawing/2014/main" id="{2BA5A4DA-3BDB-40DC-82B5-C92B2B788BA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28930" y="1942909"/>
            <a:ext cx="1462752" cy="2067694"/>
          </a:xfrm>
          <a:prstGeom prst="rect">
            <a:avLst/>
          </a:prstGeom>
          <a:noFill/>
          <a:ln w="9525">
            <a:noFill/>
            <a:miter lim="800000"/>
            <a:headEnd/>
            <a:tailEnd/>
          </a:ln>
        </p:spPr>
      </p:pic>
    </p:spTree>
    <p:extLst>
      <p:ext uri="{BB962C8B-B14F-4D97-AF65-F5344CB8AC3E}">
        <p14:creationId xmlns:p14="http://schemas.microsoft.com/office/powerpoint/2010/main" val="1328184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面向数据科学的编程语言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9" name="标题 1">
            <a:extLst>
              <a:ext uri="{FF2B5EF4-FFF2-40B4-BE49-F238E27FC236}">
                <a16:creationId xmlns:a16="http://schemas.microsoft.com/office/drawing/2014/main" id="{7CFDE82D-50A4-4B08-B29A-452A44AE2A00}"/>
              </a:ext>
            </a:extLst>
          </p:cNvPr>
          <p:cNvSpPr txBox="1">
            <a:spLocks/>
          </p:cNvSpPr>
          <p:nvPr/>
        </p:nvSpPr>
        <p:spPr>
          <a:xfrm>
            <a:off x="2905698" y="773272"/>
            <a:ext cx="6064785" cy="682832"/>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3600" b="0" dirty="0">
                <a:ea typeface="黑体" pitchFamily="49" charset="-122"/>
              </a:rPr>
              <a:t>三种语言的比较</a:t>
            </a:r>
          </a:p>
        </p:txBody>
      </p:sp>
      <p:pic>
        <p:nvPicPr>
          <p:cNvPr id="8" name="Picture 2">
            <a:extLst>
              <a:ext uri="{FF2B5EF4-FFF2-40B4-BE49-F238E27FC236}">
                <a16:creationId xmlns:a16="http://schemas.microsoft.com/office/drawing/2014/main" id="{F0F05D5F-17A7-4121-AB3B-AC264DFE56AD}"/>
              </a:ext>
            </a:extLst>
          </p:cNvPr>
          <p:cNvPicPr>
            <a:picLocks noChangeAspect="1" noChangeArrowheads="1"/>
          </p:cNvPicPr>
          <p:nvPr/>
        </p:nvPicPr>
        <p:blipFill>
          <a:blip r:embed="rId2" cstate="print"/>
          <a:srcRect/>
          <a:stretch>
            <a:fillRect/>
          </a:stretch>
        </p:blipFill>
        <p:spPr bwMode="auto">
          <a:xfrm>
            <a:off x="1337096" y="1509445"/>
            <a:ext cx="9201987" cy="3839109"/>
          </a:xfrm>
          <a:prstGeom prst="rect">
            <a:avLst/>
          </a:prstGeom>
          <a:noFill/>
          <a:ln w="9525">
            <a:noFill/>
            <a:miter lim="800000"/>
            <a:headEnd/>
            <a:tailEnd/>
          </a:ln>
        </p:spPr>
      </p:pic>
    </p:spTree>
    <p:extLst>
      <p:ext uri="{BB962C8B-B14F-4D97-AF65-F5344CB8AC3E}">
        <p14:creationId xmlns:p14="http://schemas.microsoft.com/office/powerpoint/2010/main" val="3157966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7A7907D1-BEAC-48BD-A045-8682605DEDE3}"/>
              </a:ext>
            </a:extLst>
          </p:cNvPr>
          <p:cNvSpPr>
            <a:spLocks noGrp="1"/>
          </p:cNvSpPr>
          <p:nvPr>
            <p:ph type="body" sz="quarter" idx="14"/>
          </p:nvPr>
        </p:nvSpPr>
        <p:spPr/>
        <p:txBody>
          <a:bodyPr/>
          <a:lstStyle/>
          <a:p>
            <a:r>
              <a:rPr lang="zh-CN" altLang="en-US" dirty="0"/>
              <a:t>面向数据科学的编程语言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4.5  </a:t>
            </a:r>
            <a:r>
              <a:rPr lang="zh-CN" altLang="en-US"/>
              <a:t>计算机编程语言</a:t>
            </a:r>
            <a:endParaRPr lang="zh-CN" altLang="en-US" dirty="0"/>
          </a:p>
        </p:txBody>
      </p:sp>
      <p:sp>
        <p:nvSpPr>
          <p:cNvPr id="9" name="标题 1">
            <a:extLst>
              <a:ext uri="{FF2B5EF4-FFF2-40B4-BE49-F238E27FC236}">
                <a16:creationId xmlns:a16="http://schemas.microsoft.com/office/drawing/2014/main" id="{7CFDE82D-50A4-4B08-B29A-452A44AE2A00}"/>
              </a:ext>
            </a:extLst>
          </p:cNvPr>
          <p:cNvSpPr txBox="1">
            <a:spLocks/>
          </p:cNvSpPr>
          <p:nvPr/>
        </p:nvSpPr>
        <p:spPr>
          <a:xfrm>
            <a:off x="2905698" y="773272"/>
            <a:ext cx="6064785" cy="682832"/>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3600" b="0" dirty="0">
                <a:ea typeface="黑体" pitchFamily="49" charset="-122"/>
              </a:rPr>
              <a:t>数据科学的新星语言：</a:t>
            </a:r>
            <a:r>
              <a:rPr lang="en-US" altLang="zh-CN" sz="3600" b="0" dirty="0">
                <a:ea typeface="黑体" pitchFamily="49" charset="-122"/>
              </a:rPr>
              <a:t>Julia</a:t>
            </a:r>
            <a:endParaRPr lang="zh-CN" altLang="en-US" sz="3600" b="0" dirty="0">
              <a:ea typeface="黑体" pitchFamily="49" charset="-122"/>
            </a:endParaRPr>
          </a:p>
        </p:txBody>
      </p:sp>
      <p:pic>
        <p:nvPicPr>
          <p:cNvPr id="6" name="Picture 3">
            <a:extLst>
              <a:ext uri="{FF2B5EF4-FFF2-40B4-BE49-F238E27FC236}">
                <a16:creationId xmlns:a16="http://schemas.microsoft.com/office/drawing/2014/main" id="{F77CCA17-CFA8-438F-B05F-35217536C4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19295" y="3141441"/>
            <a:ext cx="6437590" cy="2506867"/>
          </a:xfrm>
          <a:prstGeom prst="rect">
            <a:avLst/>
          </a:prstGeom>
          <a:noFill/>
          <a:ln w="9525">
            <a:noFill/>
            <a:miter lim="800000"/>
            <a:headEnd/>
            <a:tailEnd/>
          </a:ln>
        </p:spPr>
      </p:pic>
      <p:pic>
        <p:nvPicPr>
          <p:cNvPr id="10" name="Picture 4">
            <a:extLst>
              <a:ext uri="{FF2B5EF4-FFF2-40B4-BE49-F238E27FC236}">
                <a16:creationId xmlns:a16="http://schemas.microsoft.com/office/drawing/2014/main" id="{5343293D-EAFC-491E-B484-0C34D8A03583}"/>
              </a:ext>
            </a:extLst>
          </p:cNvPr>
          <p:cNvPicPr>
            <a:picLocks noChangeAspect="1" noChangeArrowheads="1"/>
          </p:cNvPicPr>
          <p:nvPr/>
        </p:nvPicPr>
        <p:blipFill>
          <a:blip r:embed="rId3" cstate="print"/>
          <a:srcRect/>
          <a:stretch>
            <a:fillRect/>
          </a:stretch>
        </p:blipFill>
        <p:spPr bwMode="auto">
          <a:xfrm>
            <a:off x="3016879" y="1456104"/>
            <a:ext cx="5842422" cy="1482207"/>
          </a:xfrm>
          <a:prstGeom prst="rect">
            <a:avLst/>
          </a:prstGeom>
          <a:noFill/>
          <a:ln w="9525">
            <a:noFill/>
            <a:miter lim="800000"/>
            <a:headEnd/>
            <a:tailEnd/>
          </a:ln>
        </p:spPr>
      </p:pic>
    </p:spTree>
    <p:extLst>
      <p:ext uri="{BB962C8B-B14F-4D97-AF65-F5344CB8AC3E}">
        <p14:creationId xmlns:p14="http://schemas.microsoft.com/office/powerpoint/2010/main" val="1552618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数据的计算</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p:txBody>
          <a:bodyPr>
            <a:normAutofit/>
          </a:bodyPr>
          <a:lstStyle/>
          <a:p>
            <a:r>
              <a:rPr lang="zh-CN" altLang="en-US" dirty="0"/>
              <a:t>算法分析</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p:txBody>
          <a:bodyPr>
            <a:normAutofit/>
          </a:bodyPr>
          <a:lstStyle/>
          <a:p>
            <a:pPr marL="0" indent="0">
              <a:buNone/>
            </a:pPr>
            <a:r>
              <a:rPr lang="zh-CN" altLang="en-US" dirty="0"/>
              <a:t>数据结构与算法的关系</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4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数据的计算与程序表达</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p:txBody>
          <a:bodyPr>
            <a:normAutofit/>
          </a:bodyPr>
          <a:lstStyle/>
          <a:p>
            <a:pPr marL="0" indent="0">
              <a:buNone/>
            </a:pPr>
            <a:r>
              <a:rPr lang="zh-CN" altLang="en-US" dirty="0"/>
              <a:t>算法实例</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p:txBody>
          <a:bodyPr>
            <a:normAutofit/>
          </a:bodyPr>
          <a:lstStyle/>
          <a:p>
            <a:pPr marL="0" indent="0">
              <a:buNone/>
            </a:pPr>
            <a:r>
              <a:rPr lang="zh-CN" altLang="en-US" dirty="0"/>
              <a:t>计算机编程语言</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305740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4.1  </a:t>
            </a:r>
            <a:r>
              <a:rPr lang="zh-CN" altLang="en-US" dirty="0"/>
              <a:t>数据的计算</a:t>
            </a:r>
          </a:p>
        </p:txBody>
      </p:sp>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算法的作用</a:t>
            </a:r>
          </a:p>
        </p:txBody>
      </p:sp>
      <p:pic>
        <p:nvPicPr>
          <p:cNvPr id="10" name="Picture 2">
            <a:extLst>
              <a:ext uri="{FF2B5EF4-FFF2-40B4-BE49-F238E27FC236}">
                <a16:creationId xmlns:a16="http://schemas.microsoft.com/office/drawing/2014/main" id="{168D4F31-4476-4507-9394-6E1EFBE2BDE8}"/>
              </a:ext>
            </a:extLst>
          </p:cNvPr>
          <p:cNvPicPr>
            <a:picLocks noChangeAspect="1" noChangeArrowheads="1"/>
          </p:cNvPicPr>
          <p:nvPr/>
        </p:nvPicPr>
        <p:blipFill>
          <a:blip r:embed="rId2" cstate="print"/>
          <a:srcRect/>
          <a:stretch>
            <a:fillRect/>
          </a:stretch>
        </p:blipFill>
        <p:spPr bwMode="auto">
          <a:xfrm>
            <a:off x="1564991" y="5400624"/>
            <a:ext cx="4998019" cy="1205056"/>
          </a:xfrm>
          <a:prstGeom prst="rect">
            <a:avLst/>
          </a:prstGeom>
          <a:noFill/>
          <a:ln w="9525">
            <a:noFill/>
            <a:miter lim="800000"/>
            <a:headEnd/>
            <a:tailEnd/>
          </a:ln>
        </p:spPr>
      </p:pic>
      <p:sp>
        <p:nvSpPr>
          <p:cNvPr id="11" name="内容占位符 2">
            <a:extLst>
              <a:ext uri="{FF2B5EF4-FFF2-40B4-BE49-F238E27FC236}">
                <a16:creationId xmlns:a16="http://schemas.microsoft.com/office/drawing/2014/main" id="{C1C66C4B-7113-4D60-B921-E76C6BD78FF3}"/>
              </a:ext>
            </a:extLst>
          </p:cNvPr>
          <p:cNvSpPr txBox="1">
            <a:spLocks/>
          </p:cNvSpPr>
          <p:nvPr/>
        </p:nvSpPr>
        <p:spPr>
          <a:xfrm>
            <a:off x="571500" y="1717618"/>
            <a:ext cx="8083103" cy="295577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buFont typeface="Arial" panose="020B0604020202020204" pitchFamily="34" charset="0"/>
              <a:buNone/>
            </a:pPr>
            <a:r>
              <a:rPr lang="en-US" altLang="zh-CN" sz="3200" b="1" u="sng" dirty="0" err="1">
                <a:latin typeface="Calibri" panose="020F0502020204030204" pitchFamily="34" charset="0"/>
                <a:cs typeface="Calibri" panose="020F0502020204030204" pitchFamily="34" charset="0"/>
              </a:rPr>
              <a:t>Polya’s</a:t>
            </a:r>
            <a:r>
              <a:rPr lang="en-US" altLang="zh-CN" sz="3200" b="1" u="sng" dirty="0">
                <a:latin typeface="Calibri" panose="020F0502020204030204" pitchFamily="34" charset="0"/>
                <a:cs typeface="Calibri" panose="020F0502020204030204" pitchFamily="34" charset="0"/>
              </a:rPr>
              <a:t> Problem Solving Steps</a:t>
            </a:r>
          </a:p>
          <a:p>
            <a:pPr marL="809625" lvl="1" indent="-352425">
              <a:spcBef>
                <a:spcPts val="600"/>
              </a:spcBef>
              <a:buFont typeface="Arial" panose="020B0604020202020204" pitchFamily="34" charset="0"/>
              <a:buNone/>
            </a:pPr>
            <a:r>
              <a:rPr lang="en-US" altLang="zh-CN" sz="3200" dirty="0">
                <a:latin typeface="Calibri" panose="020F0502020204030204" pitchFamily="34" charset="0"/>
                <a:cs typeface="Calibri" panose="020F0502020204030204" pitchFamily="34" charset="0"/>
              </a:rPr>
              <a:t>1. Understand the problem.</a:t>
            </a:r>
          </a:p>
          <a:p>
            <a:pPr marL="809625" lvl="1" indent="-352425">
              <a:spcBef>
                <a:spcPts val="600"/>
              </a:spcBef>
              <a:buFont typeface="Arial" panose="020B0604020202020204" pitchFamily="34" charset="0"/>
              <a:buNone/>
            </a:pPr>
            <a:r>
              <a:rPr lang="en-US" altLang="zh-CN" sz="3200" dirty="0">
                <a:latin typeface="Calibri" panose="020F0502020204030204" pitchFamily="34" charset="0"/>
                <a:cs typeface="Calibri" panose="020F0502020204030204" pitchFamily="34" charset="0"/>
              </a:rPr>
              <a:t>2. Devise a plan for solving the problem.</a:t>
            </a:r>
          </a:p>
          <a:p>
            <a:pPr marL="809625" lvl="1" indent="-352425">
              <a:spcBef>
                <a:spcPts val="600"/>
              </a:spcBef>
              <a:buFont typeface="Arial" panose="020B0604020202020204" pitchFamily="34" charset="0"/>
              <a:buNone/>
            </a:pPr>
            <a:r>
              <a:rPr lang="en-US" altLang="zh-CN" sz="3200" dirty="0">
                <a:latin typeface="Calibri" panose="020F0502020204030204" pitchFamily="34" charset="0"/>
                <a:cs typeface="Calibri" panose="020F0502020204030204" pitchFamily="34" charset="0"/>
              </a:rPr>
              <a:t>3. Carry out the plan.</a:t>
            </a:r>
          </a:p>
          <a:p>
            <a:pPr marL="809625" lvl="1" indent="-352425">
              <a:spcBef>
                <a:spcPts val="600"/>
              </a:spcBef>
              <a:buFont typeface="Arial" panose="020B0604020202020204" pitchFamily="34" charset="0"/>
              <a:buNone/>
            </a:pPr>
            <a:r>
              <a:rPr lang="en-US" altLang="zh-CN" sz="3200" dirty="0">
                <a:latin typeface="Calibri" panose="020F0502020204030204" pitchFamily="34" charset="0"/>
                <a:cs typeface="Calibri" panose="020F0502020204030204" pitchFamily="34" charset="0"/>
              </a:rPr>
              <a:t>4. Evaluate the solution for accuracy and its potential as a tool for solving other problems.</a:t>
            </a:r>
          </a:p>
        </p:txBody>
      </p:sp>
      <p:pic>
        <p:nvPicPr>
          <p:cNvPr id="12" name="Picture 3">
            <a:extLst>
              <a:ext uri="{FF2B5EF4-FFF2-40B4-BE49-F238E27FC236}">
                <a16:creationId xmlns:a16="http://schemas.microsoft.com/office/drawing/2014/main" id="{54840954-CE58-43EE-B94D-32005D16ECCB}"/>
              </a:ext>
            </a:extLst>
          </p:cNvPr>
          <p:cNvPicPr>
            <a:picLocks noChangeAspect="1" noChangeArrowheads="1"/>
          </p:cNvPicPr>
          <p:nvPr/>
        </p:nvPicPr>
        <p:blipFill>
          <a:blip r:embed="rId3" cstate="print"/>
          <a:srcRect/>
          <a:stretch>
            <a:fillRect/>
          </a:stretch>
        </p:blipFill>
        <p:spPr bwMode="auto">
          <a:xfrm>
            <a:off x="8749468" y="1717618"/>
            <a:ext cx="2985332" cy="2955774"/>
          </a:xfrm>
          <a:prstGeom prst="rect">
            <a:avLst/>
          </a:prstGeom>
          <a:noFill/>
          <a:ln w="9525">
            <a:noFill/>
            <a:miter lim="800000"/>
            <a:headEnd/>
            <a:tailEnd/>
          </a:ln>
        </p:spPr>
      </p:pic>
    </p:spTree>
    <p:extLst>
      <p:ext uri="{BB962C8B-B14F-4D97-AF65-F5344CB8AC3E}">
        <p14:creationId xmlns:p14="http://schemas.microsoft.com/office/powerpoint/2010/main" val="1266524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4.1  </a:t>
            </a:r>
            <a:r>
              <a:rPr lang="zh-CN" altLang="en-US" dirty="0"/>
              <a:t>数据的计算</a:t>
            </a:r>
          </a:p>
        </p:txBody>
      </p:sp>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算法的作用</a:t>
            </a:r>
          </a:p>
        </p:txBody>
      </p:sp>
      <p:pic>
        <p:nvPicPr>
          <p:cNvPr id="7" name="Picture 2">
            <a:extLst>
              <a:ext uri="{FF2B5EF4-FFF2-40B4-BE49-F238E27FC236}">
                <a16:creationId xmlns:a16="http://schemas.microsoft.com/office/drawing/2014/main" id="{53A8D1AA-BE9D-4206-9E5D-F0DB837143C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612296" y="240544"/>
            <a:ext cx="1304238" cy="1710274"/>
          </a:xfrm>
          <a:prstGeom prst="rect">
            <a:avLst/>
          </a:prstGeom>
          <a:noFill/>
          <a:ln w="9525">
            <a:noFill/>
            <a:miter lim="800000"/>
            <a:headEnd/>
            <a:tailEnd/>
          </a:ln>
        </p:spPr>
      </p:pic>
      <p:sp>
        <p:nvSpPr>
          <p:cNvPr id="8" name="矩形 7">
            <a:extLst>
              <a:ext uri="{FF2B5EF4-FFF2-40B4-BE49-F238E27FC236}">
                <a16:creationId xmlns:a16="http://schemas.microsoft.com/office/drawing/2014/main" id="{DAD8A62D-83B7-4CE8-93E4-B20B5B9742BA}"/>
              </a:ext>
            </a:extLst>
          </p:cNvPr>
          <p:cNvSpPr/>
          <p:nvPr/>
        </p:nvSpPr>
        <p:spPr>
          <a:xfrm>
            <a:off x="1811524" y="5022159"/>
            <a:ext cx="856895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000" dirty="0">
                <a:latin typeface="Calibri" panose="020F0502020204030204" pitchFamily="34" charset="0"/>
                <a:cs typeface="Calibri" panose="020F0502020204030204" pitchFamily="34" charset="0"/>
              </a:rPr>
              <a:t>Problem </a:t>
            </a:r>
            <a:r>
              <a:rPr lang="en-US" altLang="zh-CN" sz="2000" dirty="0">
                <a:latin typeface="Calibri" panose="020F0502020204030204" pitchFamily="34" charset="0"/>
                <a:cs typeface="Calibri" panose="020F0502020204030204" pitchFamily="34" charset="0"/>
                <a:sym typeface="Wingdings" pitchFamily="2" charset="2"/>
              </a:rPr>
              <a:t></a:t>
            </a:r>
            <a:r>
              <a:rPr lang="en-US" altLang="zh-CN" sz="2000" dirty="0">
                <a:latin typeface="Calibri" panose="020F0502020204030204" pitchFamily="34" charset="0"/>
                <a:cs typeface="Calibri" panose="020F0502020204030204" pitchFamily="34" charset="0"/>
              </a:rPr>
              <a:t> Solution </a:t>
            </a:r>
            <a:r>
              <a:rPr lang="en-US" altLang="zh-CN" sz="2000" dirty="0">
                <a:latin typeface="Calibri" panose="020F0502020204030204" pitchFamily="34" charset="0"/>
                <a:cs typeface="Calibri" panose="020F0502020204030204" pitchFamily="34" charset="0"/>
                <a:sym typeface="Wingdings" pitchFamily="2" charset="2"/>
              </a:rPr>
              <a:t> </a:t>
            </a:r>
            <a:r>
              <a:rPr lang="en-US" altLang="zh-CN" sz="2000" dirty="0">
                <a:latin typeface="Calibri" panose="020F0502020204030204" pitchFamily="34" charset="0"/>
                <a:cs typeface="Calibri" panose="020F0502020204030204" pitchFamily="34" charset="0"/>
              </a:rPr>
              <a:t>Algorithm Design</a:t>
            </a:r>
            <a:r>
              <a:rPr lang="en-US" altLang="zh-CN" sz="2000" dirty="0">
                <a:latin typeface="Calibri" panose="020F0502020204030204" pitchFamily="34" charset="0"/>
                <a:cs typeface="Calibri" panose="020F0502020204030204" pitchFamily="34" charset="0"/>
                <a:sym typeface="Wingdings" pitchFamily="2" charset="2"/>
              </a:rPr>
              <a:t>  </a:t>
            </a:r>
            <a:r>
              <a:rPr lang="en-US" altLang="zh-CN" sz="2000" dirty="0">
                <a:latin typeface="Calibri" panose="020F0502020204030204" pitchFamily="34" charset="0"/>
                <a:cs typeface="Calibri" panose="020F0502020204030204" pitchFamily="34" charset="0"/>
              </a:rPr>
              <a:t>Mathematics Model</a:t>
            </a:r>
            <a:r>
              <a:rPr lang="en-US" altLang="zh-CN" sz="2000" dirty="0">
                <a:latin typeface="Calibri" panose="020F0502020204030204" pitchFamily="34" charset="0"/>
                <a:cs typeface="Calibri" panose="020F0502020204030204" pitchFamily="34" charset="0"/>
                <a:sym typeface="Wingdings" pitchFamily="2" charset="2"/>
              </a:rPr>
              <a:t> Application</a:t>
            </a:r>
            <a:endParaRPr lang="zh-CN" altLang="en-US" sz="2000" dirty="0">
              <a:latin typeface="Calibri" panose="020F0502020204030204" pitchFamily="34" charset="0"/>
              <a:cs typeface="Calibri" panose="020F0502020204030204" pitchFamily="34" charset="0"/>
            </a:endParaRPr>
          </a:p>
        </p:txBody>
      </p:sp>
      <p:sp>
        <p:nvSpPr>
          <p:cNvPr id="9" name="内容占位符 2">
            <a:extLst>
              <a:ext uri="{FF2B5EF4-FFF2-40B4-BE49-F238E27FC236}">
                <a16:creationId xmlns:a16="http://schemas.microsoft.com/office/drawing/2014/main" id="{585FC23A-03FB-42E8-AF8C-57E904FB352C}"/>
              </a:ext>
            </a:extLst>
          </p:cNvPr>
          <p:cNvSpPr txBox="1">
            <a:spLocks/>
          </p:cNvSpPr>
          <p:nvPr/>
        </p:nvSpPr>
        <p:spPr>
          <a:xfrm>
            <a:off x="733489" y="2023120"/>
            <a:ext cx="10725022" cy="28117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zh-CN" sz="2800" dirty="0">
                <a:latin typeface="Calibri" panose="020F0502020204030204" pitchFamily="34" charset="0"/>
                <a:cs typeface="Calibri" panose="020F0502020204030204" pitchFamily="34" charset="0"/>
              </a:rPr>
              <a:t>1. Understand the problem.</a:t>
            </a:r>
          </a:p>
          <a:p>
            <a:pPr>
              <a:buFont typeface="Arial" panose="020B0604020202020204" pitchFamily="34" charset="0"/>
              <a:buNone/>
            </a:pPr>
            <a:r>
              <a:rPr lang="en-US" altLang="zh-CN" sz="2800" dirty="0">
                <a:latin typeface="Calibri" panose="020F0502020204030204" pitchFamily="34" charset="0"/>
                <a:cs typeface="Calibri" panose="020F0502020204030204" pitchFamily="34" charset="0"/>
              </a:rPr>
              <a:t>2. Get an idea of how an </a:t>
            </a:r>
            <a:r>
              <a:rPr lang="en-US" altLang="zh-CN" sz="2800" dirty="0">
                <a:solidFill>
                  <a:srgbClr val="C00000"/>
                </a:solidFill>
                <a:latin typeface="Calibri" panose="020F0502020204030204" pitchFamily="34" charset="0"/>
                <a:cs typeface="Calibri" panose="020F0502020204030204" pitchFamily="34" charset="0"/>
              </a:rPr>
              <a:t>algorithmic procedure </a:t>
            </a:r>
            <a:r>
              <a:rPr lang="en-US" altLang="zh-CN" sz="2800" dirty="0">
                <a:latin typeface="Calibri" panose="020F0502020204030204" pitchFamily="34" charset="0"/>
                <a:cs typeface="Calibri" panose="020F0502020204030204" pitchFamily="34" charset="0"/>
              </a:rPr>
              <a:t>might solve the problem.</a:t>
            </a:r>
          </a:p>
          <a:p>
            <a:pPr>
              <a:buFont typeface="Arial" panose="020B0604020202020204" pitchFamily="34" charset="0"/>
              <a:buNone/>
            </a:pPr>
            <a:r>
              <a:rPr lang="en-US" altLang="zh-CN" sz="2800" dirty="0">
                <a:latin typeface="Calibri" panose="020F0502020204030204" pitchFamily="34" charset="0"/>
                <a:cs typeface="Calibri" panose="020F0502020204030204" pitchFamily="34" charset="0"/>
              </a:rPr>
              <a:t>3. Formulate the </a:t>
            </a:r>
            <a:r>
              <a:rPr lang="en-US" altLang="zh-CN" sz="2800" b="1" dirty="0">
                <a:solidFill>
                  <a:srgbClr val="00B050"/>
                </a:solidFill>
                <a:latin typeface="Calibri" panose="020F0502020204030204" pitchFamily="34" charset="0"/>
                <a:cs typeface="Calibri" panose="020F0502020204030204" pitchFamily="34" charset="0"/>
              </a:rPr>
              <a:t>algorithm</a:t>
            </a:r>
            <a:r>
              <a:rPr lang="en-US" altLang="zh-CN" sz="2800" dirty="0">
                <a:latin typeface="Calibri" panose="020F0502020204030204" pitchFamily="34" charset="0"/>
                <a:cs typeface="Calibri" panose="020F0502020204030204" pitchFamily="34" charset="0"/>
              </a:rPr>
              <a:t> and represent it as a </a:t>
            </a:r>
            <a:r>
              <a:rPr lang="en-US" altLang="zh-CN" sz="2800" dirty="0">
                <a:solidFill>
                  <a:srgbClr val="C00000"/>
                </a:solidFill>
                <a:latin typeface="Calibri" panose="020F0502020204030204" pitchFamily="34" charset="0"/>
                <a:cs typeface="Calibri" panose="020F0502020204030204" pitchFamily="34" charset="0"/>
              </a:rPr>
              <a:t>program</a:t>
            </a:r>
            <a:r>
              <a:rPr lang="en-US" altLang="zh-CN" sz="2800" dirty="0">
                <a:latin typeface="Calibri" panose="020F0502020204030204" pitchFamily="34" charset="0"/>
                <a:cs typeface="Calibri" panose="020F0502020204030204" pitchFamily="34" charset="0"/>
              </a:rPr>
              <a:t>.</a:t>
            </a:r>
          </a:p>
          <a:p>
            <a:pPr>
              <a:buFont typeface="Arial" panose="020B0604020202020204" pitchFamily="34" charset="0"/>
              <a:buNone/>
            </a:pPr>
            <a:r>
              <a:rPr lang="en-US" altLang="zh-CN" sz="2800" dirty="0">
                <a:latin typeface="Calibri" panose="020F0502020204030204" pitchFamily="34" charset="0"/>
                <a:cs typeface="Calibri" panose="020F0502020204030204" pitchFamily="34" charset="0"/>
              </a:rPr>
              <a:t>4. Evaluate the program for accuracy and for its potential as a tool for solving other problems.</a:t>
            </a:r>
          </a:p>
        </p:txBody>
      </p:sp>
      <p:sp>
        <p:nvSpPr>
          <p:cNvPr id="13" name="标题 1">
            <a:extLst>
              <a:ext uri="{FF2B5EF4-FFF2-40B4-BE49-F238E27FC236}">
                <a16:creationId xmlns:a16="http://schemas.microsoft.com/office/drawing/2014/main" id="{50E2D5E8-EC09-4297-83F7-1B959B219F17}"/>
              </a:ext>
            </a:extLst>
          </p:cNvPr>
          <p:cNvSpPr txBox="1">
            <a:spLocks/>
          </p:cNvSpPr>
          <p:nvPr/>
        </p:nvSpPr>
        <p:spPr>
          <a:xfrm>
            <a:off x="1981200" y="975272"/>
            <a:ext cx="8229600" cy="633187"/>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3600" b="0">
                <a:latin typeface="黑体" panose="02010609060101010101" pitchFamily="49" charset="-122"/>
                <a:ea typeface="黑体" panose="02010609060101010101" pitchFamily="49" charset="-122"/>
              </a:rPr>
              <a:t>给程序设计带来的启示</a:t>
            </a:r>
            <a:endParaRPr lang="zh-CN" altLang="en-US" sz="3600" b="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1021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4.1  </a:t>
            </a:r>
            <a:r>
              <a:rPr lang="zh-CN" altLang="en-US" dirty="0"/>
              <a:t>数据的计算</a:t>
            </a:r>
          </a:p>
        </p:txBody>
      </p:sp>
      <p:sp>
        <p:nvSpPr>
          <p:cNvPr id="5" name="文本占位符 4">
            <a:extLst>
              <a:ext uri="{FF2B5EF4-FFF2-40B4-BE49-F238E27FC236}">
                <a16:creationId xmlns:a16="http://schemas.microsoft.com/office/drawing/2014/main" id="{1F33BE4D-CF50-4073-B8D7-54AC51F8D2DF}"/>
              </a:ext>
            </a:extLst>
          </p:cNvPr>
          <p:cNvSpPr>
            <a:spLocks noGrp="1"/>
          </p:cNvSpPr>
          <p:nvPr>
            <p:ph type="body" sz="quarter" idx="14"/>
          </p:nvPr>
        </p:nvSpPr>
        <p:spPr/>
        <p:txBody>
          <a:bodyPr/>
          <a:lstStyle/>
          <a:p>
            <a:r>
              <a:rPr lang="zh-CN" altLang="en-US" dirty="0"/>
              <a:t>算法的作用</a:t>
            </a:r>
          </a:p>
        </p:txBody>
      </p:sp>
      <p:sp>
        <p:nvSpPr>
          <p:cNvPr id="13" name="标题 1">
            <a:extLst>
              <a:ext uri="{FF2B5EF4-FFF2-40B4-BE49-F238E27FC236}">
                <a16:creationId xmlns:a16="http://schemas.microsoft.com/office/drawing/2014/main" id="{50E2D5E8-EC09-4297-83F7-1B959B219F17}"/>
              </a:ext>
            </a:extLst>
          </p:cNvPr>
          <p:cNvSpPr txBox="1">
            <a:spLocks/>
          </p:cNvSpPr>
          <p:nvPr/>
        </p:nvSpPr>
        <p:spPr>
          <a:xfrm>
            <a:off x="1501462" y="1047724"/>
            <a:ext cx="8229600" cy="633187"/>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3600" b="0" dirty="0">
                <a:latin typeface="黑体" panose="02010609060101010101" pitchFamily="49" charset="-122"/>
                <a:ea typeface="黑体" panose="02010609060101010101" pitchFamily="49" charset="-122"/>
              </a:rPr>
              <a:t>算法与程序</a:t>
            </a:r>
          </a:p>
        </p:txBody>
      </p:sp>
      <p:sp>
        <p:nvSpPr>
          <p:cNvPr id="10" name="Rectangle 4">
            <a:extLst>
              <a:ext uri="{FF2B5EF4-FFF2-40B4-BE49-F238E27FC236}">
                <a16:creationId xmlns:a16="http://schemas.microsoft.com/office/drawing/2014/main" id="{8E5B0975-2C2F-49EF-A5E3-09430010EF57}"/>
              </a:ext>
            </a:extLst>
          </p:cNvPr>
          <p:cNvSpPr txBox="1">
            <a:spLocks noChangeArrowheads="1"/>
          </p:cNvSpPr>
          <p:nvPr/>
        </p:nvSpPr>
        <p:spPr>
          <a:xfrm>
            <a:off x="571500" y="2029441"/>
            <a:ext cx="9461142" cy="41137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800" dirty="0">
                <a:latin typeface="黑体" panose="02010609060101010101" pitchFamily="49" charset="-122"/>
                <a:ea typeface="黑体" panose="02010609060101010101" pitchFamily="49" charset="-122"/>
                <a:cs typeface="Times New Roman" pitchFamily="18" charset="0"/>
              </a:rPr>
              <a:t>图灵奖获得主瑞士科学家</a:t>
            </a:r>
            <a:r>
              <a:rPr lang="en-US" altLang="zh-CN" sz="2800" dirty="0">
                <a:solidFill>
                  <a:srgbClr val="C00000"/>
                </a:solidFill>
                <a:latin typeface="Calibri" panose="020F0502020204030204" pitchFamily="34" charset="0"/>
                <a:ea typeface="黑体" panose="02010609060101010101" pitchFamily="49" charset="-122"/>
                <a:cs typeface="Calibri" panose="020F0502020204030204" pitchFamily="34" charset="0"/>
              </a:rPr>
              <a:t>Niklaus Wirth</a:t>
            </a:r>
            <a:r>
              <a:rPr lang="zh-CN" altLang="en-US" sz="2800" dirty="0">
                <a:latin typeface="黑体" panose="02010609060101010101" pitchFamily="49" charset="-122"/>
                <a:ea typeface="黑体" panose="02010609060101010101" pitchFamily="49" charset="-122"/>
                <a:cs typeface="Times New Roman" pitchFamily="18" charset="0"/>
              </a:rPr>
              <a:t>，</a:t>
            </a:r>
            <a:r>
              <a:rPr lang="en-US" altLang="zh-CN" sz="2800" dirty="0">
                <a:latin typeface="Calibri" panose="020F0502020204030204" pitchFamily="34" charset="0"/>
                <a:ea typeface="黑体" panose="02010609060101010101" pitchFamily="49" charset="-122"/>
                <a:cs typeface="Calibri" panose="020F0502020204030204" pitchFamily="34" charset="0"/>
              </a:rPr>
              <a:t>Pascal</a:t>
            </a:r>
            <a:r>
              <a:rPr lang="zh-CN" altLang="en-US" sz="2800" dirty="0">
                <a:latin typeface="黑体" panose="02010609060101010101" pitchFamily="49" charset="-122"/>
                <a:ea typeface="黑体" panose="02010609060101010101" pitchFamily="49" charset="-122"/>
                <a:cs typeface="Times New Roman" pitchFamily="18" charset="0"/>
              </a:rPr>
              <a:t>语言的发明者和结构化程序设计创始者，在</a:t>
            </a:r>
            <a:r>
              <a:rPr lang="en-US" altLang="zh-CN" sz="2800" dirty="0">
                <a:latin typeface="黑体" panose="02010609060101010101" pitchFamily="49" charset="-122"/>
                <a:ea typeface="黑体" panose="02010609060101010101" pitchFamily="49" charset="-122"/>
                <a:cs typeface="Times New Roman" pitchFamily="18" charset="0"/>
              </a:rPr>
              <a:t>1976</a:t>
            </a:r>
            <a:r>
              <a:rPr lang="zh-CN" altLang="en-US" sz="2800" dirty="0">
                <a:latin typeface="黑体" panose="02010609060101010101" pitchFamily="49" charset="-122"/>
                <a:ea typeface="黑体" panose="02010609060101010101" pitchFamily="49" charset="-122"/>
                <a:cs typeface="Times New Roman" pitchFamily="18" charset="0"/>
              </a:rPr>
              <a:t>年出版了</a:t>
            </a:r>
            <a:r>
              <a:rPr lang="en-US" altLang="zh-CN" sz="2800" dirty="0">
                <a:latin typeface="黑体" panose="02010609060101010101" pitchFamily="49" charset="-122"/>
                <a:ea typeface="黑体" panose="02010609060101010101" pitchFamily="49" charset="-122"/>
                <a:cs typeface="Times New Roman" pitchFamily="18" charset="0"/>
              </a:rPr>
              <a:t>《</a:t>
            </a:r>
            <a:r>
              <a:rPr lang="zh-CN" altLang="en-US" sz="2800" dirty="0">
                <a:latin typeface="黑体" panose="02010609060101010101" pitchFamily="49" charset="-122"/>
                <a:ea typeface="黑体" panose="02010609060101010101" pitchFamily="49" charset="-122"/>
                <a:cs typeface="Times New Roman" pitchFamily="18" charset="0"/>
              </a:rPr>
              <a:t>算法 </a:t>
            </a:r>
            <a:r>
              <a:rPr lang="en-US" altLang="zh-CN" sz="2800" dirty="0">
                <a:latin typeface="黑体" panose="02010609060101010101" pitchFamily="49" charset="-122"/>
                <a:ea typeface="黑体" panose="02010609060101010101" pitchFamily="49" charset="-122"/>
                <a:cs typeface="Times New Roman" pitchFamily="18" charset="0"/>
              </a:rPr>
              <a:t>+ </a:t>
            </a:r>
            <a:r>
              <a:rPr lang="zh-CN" altLang="en-US" sz="2800" dirty="0">
                <a:latin typeface="黑体" panose="02010609060101010101" pitchFamily="49" charset="-122"/>
                <a:ea typeface="黑体" panose="02010609060101010101" pitchFamily="49" charset="-122"/>
                <a:cs typeface="Times New Roman" pitchFamily="18" charset="0"/>
              </a:rPr>
              <a:t>数据结构 </a:t>
            </a:r>
            <a:r>
              <a:rPr lang="en-US" altLang="zh-CN" sz="2800" dirty="0">
                <a:latin typeface="黑体" panose="02010609060101010101" pitchFamily="49" charset="-122"/>
                <a:ea typeface="黑体" panose="02010609060101010101" pitchFamily="49" charset="-122"/>
                <a:cs typeface="Times New Roman" pitchFamily="18" charset="0"/>
              </a:rPr>
              <a:t>= </a:t>
            </a:r>
            <a:r>
              <a:rPr lang="zh-CN" altLang="en-US" sz="2800" dirty="0">
                <a:latin typeface="黑体" panose="02010609060101010101" pitchFamily="49" charset="-122"/>
                <a:ea typeface="黑体" panose="02010609060101010101" pitchFamily="49" charset="-122"/>
                <a:cs typeface="Times New Roman" pitchFamily="18" charset="0"/>
              </a:rPr>
              <a:t>程序设计</a:t>
            </a:r>
            <a:r>
              <a:rPr lang="en-US" altLang="zh-CN" sz="2800" dirty="0">
                <a:latin typeface="黑体" panose="02010609060101010101" pitchFamily="49" charset="-122"/>
                <a:ea typeface="黑体" panose="02010609060101010101" pitchFamily="49" charset="-122"/>
                <a:cs typeface="Times New Roman" pitchFamily="18" charset="0"/>
              </a:rPr>
              <a:t>》</a:t>
            </a:r>
            <a:r>
              <a:rPr lang="zh-CN" altLang="en-US" sz="2800" dirty="0">
                <a:latin typeface="黑体" panose="02010609060101010101" pitchFamily="49" charset="-122"/>
                <a:ea typeface="黑体" panose="02010609060101010101" pitchFamily="49" charset="-122"/>
                <a:cs typeface="Times New Roman" pitchFamily="18" charset="0"/>
              </a:rPr>
              <a:t>，提出了著名的公式：</a:t>
            </a:r>
            <a:endParaRPr lang="en-US" altLang="zh-CN" sz="2800" dirty="0">
              <a:latin typeface="黑体" panose="02010609060101010101" pitchFamily="49" charset="-122"/>
              <a:ea typeface="黑体" panose="02010609060101010101" pitchFamily="49" charset="-122"/>
              <a:cs typeface="Times New Roman" pitchFamily="18" charset="0"/>
            </a:endParaRPr>
          </a:p>
          <a:p>
            <a:pPr marL="0" indent="0" algn="ctr">
              <a:lnSpc>
                <a:spcPct val="120000"/>
              </a:lnSpc>
              <a:buNone/>
            </a:pPr>
            <a:r>
              <a:rPr lang="en-US" altLang="zh-CN" sz="2800" dirty="0">
                <a:solidFill>
                  <a:srgbClr val="00B050"/>
                </a:solidFill>
                <a:latin typeface="黑体" panose="02010609060101010101" pitchFamily="49" charset="-122"/>
                <a:ea typeface="黑体" panose="02010609060101010101" pitchFamily="49" charset="-122"/>
                <a:cs typeface="Times New Roman" pitchFamily="18" charset="0"/>
              </a:rPr>
              <a:t>  </a:t>
            </a:r>
            <a:r>
              <a:rPr lang="en-US" altLang="zh-CN" sz="2800" dirty="0">
                <a:solidFill>
                  <a:srgbClr val="00B050"/>
                </a:solidFill>
                <a:latin typeface="Calibri" panose="020F0502020204030204" pitchFamily="34" charset="0"/>
                <a:ea typeface="黑体" panose="02010609060101010101" pitchFamily="49" charset="-122"/>
                <a:cs typeface="Calibri" panose="020F0502020204030204" pitchFamily="34" charset="0"/>
              </a:rPr>
              <a:t>Program</a:t>
            </a:r>
            <a:r>
              <a:rPr lang="zh-CN" altLang="en-US" sz="2800" dirty="0">
                <a:solidFill>
                  <a:srgbClr val="00B050"/>
                </a:solidFill>
                <a:latin typeface="Calibri" panose="020F0502020204030204" pitchFamily="34" charset="0"/>
                <a:ea typeface="黑体" panose="02010609060101010101" pitchFamily="49" charset="-122"/>
                <a:cs typeface="Calibri" panose="020F0502020204030204" pitchFamily="34" charset="0"/>
              </a:rPr>
              <a:t> ＝ </a:t>
            </a:r>
            <a:r>
              <a:rPr lang="en-US" altLang="zh-CN" sz="2800" dirty="0">
                <a:solidFill>
                  <a:srgbClr val="00B050"/>
                </a:solidFill>
                <a:latin typeface="Calibri" panose="020F0502020204030204" pitchFamily="34" charset="0"/>
                <a:ea typeface="黑体" panose="02010609060101010101" pitchFamily="49" charset="-122"/>
                <a:cs typeface="Calibri" panose="020F0502020204030204" pitchFamily="34" charset="0"/>
              </a:rPr>
              <a:t>DS</a:t>
            </a:r>
            <a:r>
              <a:rPr lang="zh-CN" altLang="en-US" sz="2800" dirty="0">
                <a:solidFill>
                  <a:srgbClr val="00B050"/>
                </a:solidFill>
                <a:latin typeface="Calibri" panose="020F0502020204030204" pitchFamily="34" charset="0"/>
                <a:ea typeface="黑体" panose="02010609060101010101" pitchFamily="49" charset="-122"/>
                <a:cs typeface="Calibri" panose="020F0502020204030204" pitchFamily="34" charset="0"/>
              </a:rPr>
              <a:t> ＋ </a:t>
            </a:r>
            <a:r>
              <a:rPr lang="en-US" altLang="zh-CN" sz="2800" dirty="0">
                <a:solidFill>
                  <a:srgbClr val="00B050"/>
                </a:solidFill>
                <a:latin typeface="Calibri" panose="020F0502020204030204" pitchFamily="34" charset="0"/>
                <a:ea typeface="黑体" panose="02010609060101010101" pitchFamily="49" charset="-122"/>
                <a:cs typeface="Calibri" panose="020F0502020204030204" pitchFamily="34" charset="0"/>
              </a:rPr>
              <a:t>Algorithm</a:t>
            </a:r>
            <a:endParaRPr lang="zh-CN" altLang="en-US" sz="2800" dirty="0">
              <a:solidFill>
                <a:srgbClr val="00B050"/>
              </a:solidFill>
              <a:latin typeface="Calibri" panose="020F0502020204030204" pitchFamily="34" charset="0"/>
              <a:ea typeface="黑体" panose="02010609060101010101" pitchFamily="49" charset="-122"/>
              <a:cs typeface="Calibri" panose="020F0502020204030204" pitchFamily="34" charset="0"/>
            </a:endParaRPr>
          </a:p>
          <a:p>
            <a:pPr lvl="1">
              <a:lnSpc>
                <a:spcPct val="120000"/>
              </a:lnSpc>
            </a:pPr>
            <a:endParaRPr lang="en-US" altLang="zh-CN" sz="2200" dirty="0">
              <a:latin typeface="黑体" panose="02010609060101010101" pitchFamily="49" charset="-122"/>
              <a:ea typeface="黑体" panose="02010609060101010101" pitchFamily="49" charset="-122"/>
              <a:cs typeface="Times New Roman" pitchFamily="18" charset="0"/>
            </a:endParaRPr>
          </a:p>
          <a:p>
            <a:pPr lvl="1">
              <a:lnSpc>
                <a:spcPct val="120000"/>
              </a:lnSpc>
            </a:pPr>
            <a:r>
              <a:rPr lang="zh-CN" altLang="en-US" sz="2200" dirty="0">
                <a:latin typeface="黑体" panose="02010609060101010101" pitchFamily="49" charset="-122"/>
                <a:ea typeface="黑体" panose="02010609060101010101" pitchFamily="49" charset="-122"/>
                <a:cs typeface="Times New Roman" pitchFamily="18" charset="0"/>
              </a:rPr>
              <a:t>算法：解决问题的计算方法（步骤）</a:t>
            </a:r>
          </a:p>
          <a:p>
            <a:pPr lvl="1">
              <a:lnSpc>
                <a:spcPct val="120000"/>
              </a:lnSpc>
            </a:pPr>
            <a:r>
              <a:rPr lang="zh-CN" altLang="en-US" sz="2200" dirty="0">
                <a:latin typeface="黑体" panose="02010609060101010101" pitchFamily="49" charset="-122"/>
                <a:ea typeface="黑体" panose="02010609060101010101" pitchFamily="49" charset="-122"/>
                <a:cs typeface="Times New Roman" pitchFamily="18" charset="0"/>
              </a:rPr>
              <a:t>数据结构：数据存储的模型</a:t>
            </a:r>
          </a:p>
          <a:p>
            <a:pPr lvl="1">
              <a:lnSpc>
                <a:spcPct val="120000"/>
              </a:lnSpc>
            </a:pPr>
            <a:r>
              <a:rPr lang="zh-CN" altLang="en-US" sz="2200" dirty="0">
                <a:latin typeface="黑体" panose="02010609060101010101" pitchFamily="49" charset="-122"/>
                <a:ea typeface="黑体" panose="02010609060101010101" pitchFamily="49" charset="-122"/>
                <a:cs typeface="Times New Roman" pitchFamily="18" charset="0"/>
              </a:rPr>
              <a:t>语言：描述算法和数据结构的工具</a:t>
            </a:r>
          </a:p>
          <a:p>
            <a:pPr lvl="1">
              <a:lnSpc>
                <a:spcPct val="120000"/>
              </a:lnSpc>
            </a:pPr>
            <a:r>
              <a:rPr lang="zh-CN" altLang="en-US" sz="2200" dirty="0">
                <a:latin typeface="黑体" panose="02010609060101010101" pitchFamily="49" charset="-122"/>
                <a:ea typeface="黑体" panose="02010609060101010101" pitchFamily="49" charset="-122"/>
                <a:cs typeface="Times New Roman" pitchFamily="18" charset="0"/>
              </a:rPr>
              <a:t>程序：用语言描述出来的算法和数据结构</a:t>
            </a:r>
          </a:p>
          <a:p>
            <a:endParaRPr lang="zh-CN" altLang="en-US" sz="2400" dirty="0">
              <a:latin typeface="黑体" panose="02010609060101010101" pitchFamily="49" charset="-122"/>
              <a:ea typeface="黑体" panose="02010609060101010101" pitchFamily="49" charset="-122"/>
              <a:cs typeface="Times New Roman" pitchFamily="18" charset="0"/>
            </a:endParaRPr>
          </a:p>
        </p:txBody>
      </p:sp>
      <p:pic>
        <p:nvPicPr>
          <p:cNvPr id="11" name="Picture 2">
            <a:extLst>
              <a:ext uri="{FF2B5EF4-FFF2-40B4-BE49-F238E27FC236}">
                <a16:creationId xmlns:a16="http://schemas.microsoft.com/office/drawing/2014/main" id="{A5E907E7-76B1-4883-B6F8-7217770BA51F}"/>
              </a:ext>
            </a:extLst>
          </p:cNvPr>
          <p:cNvPicPr>
            <a:picLocks noChangeAspect="1" noChangeArrowheads="1"/>
          </p:cNvPicPr>
          <p:nvPr/>
        </p:nvPicPr>
        <p:blipFill>
          <a:blip r:embed="rId2" cstate="print"/>
          <a:srcRect/>
          <a:stretch>
            <a:fillRect/>
          </a:stretch>
        </p:blipFill>
        <p:spPr bwMode="auto">
          <a:xfrm>
            <a:off x="10191750" y="411818"/>
            <a:ext cx="1428750" cy="1905000"/>
          </a:xfrm>
          <a:prstGeom prst="rect">
            <a:avLst/>
          </a:prstGeom>
          <a:noFill/>
          <a:ln w="9525">
            <a:noFill/>
            <a:miter lim="800000"/>
            <a:headEnd/>
            <a:tailEnd/>
          </a:ln>
        </p:spPr>
      </p:pic>
    </p:spTree>
    <p:extLst>
      <p:ext uri="{BB962C8B-B14F-4D97-AF65-F5344CB8AC3E}">
        <p14:creationId xmlns:p14="http://schemas.microsoft.com/office/powerpoint/2010/main" val="364305983"/>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2120</TotalTime>
  <Words>3213</Words>
  <Application>Microsoft Office PowerPoint</Application>
  <PresentationFormat>宽屏</PresentationFormat>
  <Paragraphs>438</Paragraphs>
  <Slides>62</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62</vt:i4>
      </vt:variant>
    </vt:vector>
  </HeadingPairs>
  <TitlesOfParts>
    <vt:vector size="79" baseType="lpstr">
      <vt:lpstr>Gill Sans</vt:lpstr>
      <vt:lpstr>Helvetica Light</vt:lpstr>
      <vt:lpstr>Helvetica Neue Medium</vt:lpstr>
      <vt:lpstr>Microsoft YaHei Light</vt:lpstr>
      <vt:lpstr>Microsoft YaHei UI</vt:lpstr>
      <vt:lpstr>Raleway</vt:lpstr>
      <vt:lpstr>黑体</vt:lpstr>
      <vt:lpstr>微软雅黑</vt:lpstr>
      <vt:lpstr>Arial</vt:lpstr>
      <vt:lpstr>Calibri</vt:lpstr>
      <vt:lpstr>Calibri Light</vt:lpstr>
      <vt:lpstr>Cambria Math</vt:lpstr>
      <vt:lpstr>Corbel</vt:lpstr>
      <vt:lpstr>Courier New</vt:lpstr>
      <vt:lpstr>Times New Roman</vt:lpstr>
      <vt:lpstr>Wingdings</vt:lpstr>
      <vt:lpstr>Office 主题</vt:lpstr>
      <vt:lpstr>数据科学与工程导论</vt:lpstr>
      <vt:lpstr>PowerPoint 演示文稿</vt:lpstr>
      <vt:lpstr>第 4 章 数据的计算与程序表达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4 章 数据的计算与程序表达</vt:lpstr>
      <vt:lpstr>PowerPoint 演示文稿</vt:lpstr>
      <vt:lpstr>PowerPoint 演示文稿</vt:lpstr>
      <vt:lpstr>PowerPoint 演示文稿</vt:lpstr>
      <vt:lpstr>PowerPoint 演示文稿</vt:lpstr>
      <vt:lpstr>PowerPoint 演示文稿</vt:lpstr>
      <vt:lpstr>PowerPoint 演示文稿</vt:lpstr>
      <vt:lpstr>第 4 章 数据的计算与程序表达</vt:lpstr>
      <vt:lpstr>PowerPoint 演示文稿</vt:lpstr>
      <vt:lpstr>PowerPoint 演示文稿</vt:lpstr>
      <vt:lpstr>PowerPoint 演示文稿</vt:lpstr>
      <vt:lpstr>PowerPoint 演示文稿</vt:lpstr>
      <vt:lpstr>PowerPoint 演示文稿</vt:lpstr>
      <vt:lpstr>PowerPoint 演示文稿</vt:lpstr>
      <vt:lpstr>第 4 章 数据的计算与程序表达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4 章 数据的计算与程序表达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4 章 数据的计算与程序表达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- 04 数据的计算与程序表达</dc:title>
  <dc:creator>苏斌</dc:creator>
  <cp:lastModifiedBy>苏斌</cp:lastModifiedBy>
  <cp:revision>154</cp:revision>
  <dcterms:created xsi:type="dcterms:W3CDTF">2020-08-07T14:40:06Z</dcterms:created>
  <dcterms:modified xsi:type="dcterms:W3CDTF">2020-08-28T10:35:43Z</dcterms:modified>
</cp:coreProperties>
</file>